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66" r:id="rId4"/>
    <p:sldId id="279" r:id="rId5"/>
    <p:sldId id="271" r:id="rId6"/>
    <p:sldId id="267" r:id="rId7"/>
    <p:sldId id="282" r:id="rId8"/>
    <p:sldId id="275" r:id="rId9"/>
    <p:sldId id="289" r:id="rId10"/>
    <p:sldId id="281" r:id="rId11"/>
    <p:sldId id="268" r:id="rId12"/>
    <p:sldId id="286" r:id="rId13"/>
    <p:sldId id="287" r:id="rId14"/>
    <p:sldId id="276" r:id="rId15"/>
    <p:sldId id="283" r:id="rId16"/>
    <p:sldId id="284" r:id="rId17"/>
    <p:sldId id="285" r:id="rId18"/>
    <p:sldId id="288" r:id="rId19"/>
    <p:sldId id="290" r:id="rId20"/>
    <p:sldId id="293" r:id="rId21"/>
    <p:sldId id="294" r:id="rId22"/>
    <p:sldId id="299" r:id="rId23"/>
    <p:sldId id="292" r:id="rId24"/>
    <p:sldId id="297" r:id="rId25"/>
    <p:sldId id="296" r:id="rId26"/>
    <p:sldId id="30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94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88793" autoAdjust="0"/>
  </p:normalViewPr>
  <p:slideViewPr>
    <p:cSldViewPr snapToGrid="0">
      <p:cViewPr varScale="1">
        <p:scale>
          <a:sx n="89" d="100"/>
          <a:sy n="89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69017-44F7-4F20-9796-34084FEB5B39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43AE8-DA16-490C-8C9C-B3B715B4D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1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631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097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27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25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714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046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698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982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6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52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8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38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92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549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06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C43AE8-DA16-490C-8C9C-B3B715B4D7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0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01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1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1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67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74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182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0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795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06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FAEBF-1300-48C5-8AC2-2FBDCA4ED65B}" type="datetimeFigureOut">
              <a:rPr lang="ko-KR" altLang="en-US" smtClean="0"/>
              <a:t>2020-02-27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D59EC-8171-499B-AEA5-01AF39A96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fif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spberry/hustar_project/tree/master/TX2_Facenet_tensorflo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spberry/hustar_project/tree/master/TX2_Facenet_pytorc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aspberry/hustar_project/tree/master/TX2_MobileFaceN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10" Type="http://schemas.openxmlformats.org/officeDocument/2006/relationships/image" Target="../media/image54.jpeg"/><Relationship Id="rId9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6.sv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solidDmnd">
            <a:fgClr>
              <a:srgbClr val="394851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052051" y="498548"/>
            <a:ext cx="608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Hustar </a:t>
            </a:r>
            <a:r>
              <a:rPr lang="ko-KR" altLang="en-US" sz="36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혁신아카데미 </a:t>
            </a:r>
            <a:r>
              <a:rPr lang="en-US" altLang="ko-KR" sz="36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3</a:t>
            </a:r>
            <a:r>
              <a:rPr lang="ko-KR" altLang="en-US" sz="36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조</a:t>
            </a:r>
            <a:endParaRPr lang="ko-KR" altLang="en-US" sz="2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60307" y="1576676"/>
            <a:ext cx="3469710" cy="34697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7830017" y="1301104"/>
            <a:ext cx="0" cy="4130458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360307" y="1251000"/>
            <a:ext cx="0" cy="435600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952390" y="1576676"/>
            <a:ext cx="4288898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950713" y="5046386"/>
            <a:ext cx="4288898" cy="0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11455" y="3747996"/>
            <a:ext cx="3367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i="1" dirty="0">
                <a:solidFill>
                  <a:schemeClr val="bg1"/>
                </a:solidFill>
                <a:cs typeface="Aharoni" panose="02010803020104030203" pitchFamily="2" charset="-79"/>
              </a:rPr>
              <a:t>F</a:t>
            </a:r>
            <a:r>
              <a:rPr lang="en-US" altLang="ko-KR" sz="60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AMS</a:t>
            </a:r>
            <a:endParaRPr lang="ko-KR" altLang="en-US" sz="6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92359" y="5412586"/>
            <a:ext cx="3407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우재하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김주선 </a:t>
            </a:r>
            <a:r>
              <a:rPr lang="ko-KR" altLang="en-US" sz="2400" b="1" dirty="0" err="1" smtClean="0">
                <a:solidFill>
                  <a:schemeClr val="bg1"/>
                </a:solidFill>
              </a:rPr>
              <a:t>유기쁨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err="1" smtClean="0">
                <a:solidFill>
                  <a:schemeClr val="bg1"/>
                </a:solidFill>
              </a:rPr>
              <a:t>이세연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이재윤 한동준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  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516075" y="2122529"/>
            <a:ext cx="1158174" cy="1514407"/>
            <a:chOff x="3179173" y="2227760"/>
            <a:chExt cx="2333603" cy="3051384"/>
          </a:xfrm>
        </p:grpSpPr>
        <p:grpSp>
          <p:nvGrpSpPr>
            <p:cNvPr id="27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0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1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2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3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4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5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7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3476189" y="2227760"/>
              <a:ext cx="1739567" cy="72025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7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  <a:endParaRPr lang="ko-KR" altLang="en-US" sz="4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17404" y="2163682"/>
            <a:ext cx="10956161" cy="3498335"/>
            <a:chOff x="-188413" y="1419917"/>
            <a:chExt cx="12048587" cy="3847150"/>
          </a:xfrm>
        </p:grpSpPr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48" y="2512893"/>
              <a:ext cx="1668352" cy="1208875"/>
            </a:xfrm>
            <a:prstGeom prst="rect">
              <a:avLst/>
            </a:prstGeom>
          </p:spPr>
        </p:pic>
        <p:grpSp>
          <p:nvGrpSpPr>
            <p:cNvPr id="105" name="그룹 104"/>
            <p:cNvGrpSpPr/>
            <p:nvPr/>
          </p:nvGrpSpPr>
          <p:grpSpPr>
            <a:xfrm>
              <a:off x="0" y="4059578"/>
              <a:ext cx="2758197" cy="1207489"/>
              <a:chOff x="6334911" y="4629966"/>
              <a:chExt cx="3138658" cy="1374048"/>
            </a:xfrm>
          </p:grpSpPr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0404" y="4893803"/>
                <a:ext cx="1953165" cy="1110211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4911" y="4822731"/>
                <a:ext cx="1342162" cy="1181283"/>
              </a:xfrm>
              <a:prstGeom prst="rect">
                <a:avLst/>
              </a:prstGeom>
            </p:spPr>
          </p:pic>
          <p:pic>
            <p:nvPicPr>
              <p:cNvPr id="119" name="그림 1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2913" y="4631420"/>
                <a:ext cx="1126158" cy="262383"/>
              </a:xfrm>
              <a:prstGeom prst="rect">
                <a:avLst/>
              </a:prstGeom>
            </p:spPr>
          </p:pic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12785" y="4629966"/>
                <a:ext cx="1126158" cy="263837"/>
              </a:xfrm>
              <a:prstGeom prst="rect">
                <a:avLst/>
              </a:prstGeom>
            </p:spPr>
          </p:pic>
        </p:grpSp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15149" y="2546620"/>
              <a:ext cx="1522957" cy="1151881"/>
            </a:xfrm>
            <a:prstGeom prst="rect">
              <a:avLst/>
            </a:prstGeom>
          </p:spPr>
        </p:pic>
        <p:sp>
          <p:nvSpPr>
            <p:cNvPr id="108" name="직사각형 107"/>
            <p:cNvSpPr/>
            <p:nvPr/>
          </p:nvSpPr>
          <p:spPr>
            <a:xfrm>
              <a:off x="-188413" y="1419917"/>
              <a:ext cx="2693075" cy="986574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</a:rPr>
                <a:t>Develop </a:t>
              </a:r>
              <a:r>
                <a:rPr lang="en-US" altLang="ko-KR" b="1" dirty="0" smtClean="0">
                  <a:solidFill>
                    <a:srgbClr val="7F7F7F"/>
                  </a:solidFill>
                </a:rPr>
                <a:t>&amp; Device</a:t>
              </a:r>
              <a:endParaRPr lang="en-US" altLang="ko-KR" b="1" dirty="0">
                <a:solidFill>
                  <a:srgbClr val="7F7F7F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rgbClr val="7F7F7F"/>
                  </a:solidFill>
                </a:rPr>
                <a:t>Environment</a:t>
              </a:r>
              <a:endParaRPr lang="en-US" altLang="ko-KR" b="1" dirty="0">
                <a:solidFill>
                  <a:srgbClr val="7F7F7F"/>
                </a:solidFill>
                <a:latin typeface="+mn-ea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2930091" y="1419917"/>
              <a:ext cx="2693075" cy="986574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rgbClr val="7F7F7F"/>
                  </a:solidFill>
                </a:rPr>
                <a:t>Framework</a:t>
              </a:r>
              <a:endParaRPr lang="en-US" altLang="ko-KR" sz="3200" b="1" dirty="0">
                <a:solidFill>
                  <a:srgbClr val="7F7F7F"/>
                </a:solidFill>
                <a:latin typeface="+mn-ea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048595" y="1419917"/>
              <a:ext cx="2693075" cy="986574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rgbClr val="7F7F7F"/>
                  </a:solidFill>
                </a:rPr>
                <a:t>Library</a:t>
              </a:r>
              <a:endParaRPr lang="en-US" altLang="ko-KR" sz="3200" b="1" dirty="0">
                <a:solidFill>
                  <a:srgbClr val="7F7F7F"/>
                </a:solidFill>
                <a:latin typeface="+mn-ea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9167099" y="1419917"/>
              <a:ext cx="2693075" cy="986574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rgbClr val="7F7F7F"/>
                  </a:solidFill>
                  <a:latin typeface="+mn-ea"/>
                </a:rPr>
                <a:t>Open</a:t>
              </a:r>
            </a:p>
            <a:p>
              <a:pPr algn="ctr"/>
              <a:r>
                <a:rPr lang="en-US" altLang="ko-KR" sz="2400" b="1" dirty="0" smtClean="0">
                  <a:solidFill>
                    <a:srgbClr val="7F7F7F"/>
                  </a:solidFill>
                  <a:latin typeface="+mn-ea"/>
                </a:rPr>
                <a:t>Source</a:t>
              </a:r>
              <a:endParaRPr lang="en-US" altLang="ko-KR" sz="2400" b="1" dirty="0">
                <a:solidFill>
                  <a:srgbClr val="7F7F7F"/>
                </a:solidFill>
                <a:latin typeface="+mn-ea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9568756" y="3536358"/>
              <a:ext cx="18897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394851"/>
                  </a:solidFill>
                </a:rPr>
                <a:t>FaceNet</a:t>
              </a:r>
              <a:endParaRPr lang="ko-KR" altLang="en-US" b="1" dirty="0">
                <a:solidFill>
                  <a:srgbClr val="39485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398677" y="4237875"/>
              <a:ext cx="22299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394851"/>
                  </a:solidFill>
                </a:rPr>
                <a:t>Mobile</a:t>
              </a:r>
            </a:p>
            <a:p>
              <a:pPr algn="ctr"/>
              <a:r>
                <a:rPr lang="en-US" altLang="ko-KR" sz="2800" b="1" dirty="0" smtClean="0">
                  <a:solidFill>
                    <a:srgbClr val="394851"/>
                  </a:solidFill>
                </a:rPr>
                <a:t>FaceNet</a:t>
              </a:r>
              <a:endParaRPr lang="ko-KR" altLang="en-US" b="1" dirty="0">
                <a:solidFill>
                  <a:srgbClr val="394851"/>
                </a:solidFill>
              </a:endParaRPr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7012" y="2675303"/>
              <a:ext cx="1176240" cy="1346592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02952" y="3997529"/>
              <a:ext cx="1984360" cy="1267041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9398677" y="2834841"/>
              <a:ext cx="22299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394851"/>
                  </a:solidFill>
                </a:rPr>
                <a:t>MTCNN</a:t>
              </a:r>
              <a:endParaRPr lang="ko-KR" altLang="en-US" b="1" dirty="0">
                <a:solidFill>
                  <a:srgbClr val="394851"/>
                </a:solidFill>
              </a:endParaRPr>
            </a:p>
          </p:txBody>
        </p:sp>
      </p:grpSp>
      <p:pic>
        <p:nvPicPr>
          <p:cNvPr id="121" name="그림 1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4099" y="4441763"/>
            <a:ext cx="1150555" cy="11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2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  <a:endParaRPr lang="ko-KR" altLang="en-US" sz="4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6" name="그림 35"/>
          <p:cNvPicPr/>
          <p:nvPr/>
        </p:nvPicPr>
        <p:blipFill>
          <a:blip r:embed="rId3"/>
          <a:stretch>
            <a:fillRect/>
          </a:stretch>
        </p:blipFill>
        <p:spPr>
          <a:xfrm>
            <a:off x="802654" y="2511109"/>
            <a:ext cx="10474252" cy="25702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213340" y="712516"/>
            <a:ext cx="364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Model </a:t>
            </a:r>
            <a:r>
              <a:rPr lang="ko-KR" altLang="en-US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기본구조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766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  <a:endParaRPr lang="ko-KR" altLang="en-US" sz="4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213340" y="712516"/>
            <a:ext cx="364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Jetson-TX2 OS</a:t>
            </a:r>
            <a:r>
              <a:rPr lang="ko-KR" altLang="en-US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설치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90804" y="1665415"/>
            <a:ext cx="9610393" cy="2806090"/>
            <a:chOff x="1267095" y="1665415"/>
            <a:chExt cx="9610393" cy="28060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427" y="1684037"/>
              <a:ext cx="4336061" cy="278746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095" y="1665415"/>
              <a:ext cx="4336061" cy="2787468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737376" y="4738154"/>
            <a:ext cx="10717248" cy="15305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- Jetson 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과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PC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의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Ubuntu Version, LAN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 동일 및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Jetson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과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PC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가 연결</a:t>
            </a:r>
            <a:endParaRPr lang="en-US" altLang="ko-KR" dirty="0" smtClean="0">
              <a:solidFill>
                <a:srgbClr val="39485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rgbClr val="39485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- </a:t>
            </a:r>
            <a:r>
              <a:rPr lang="en-US" altLang="ko-KR" dirty="0" err="1" smtClean="0">
                <a:solidFill>
                  <a:srgbClr val="394851"/>
                </a:solidFill>
                <a:latin typeface="+mn-ea"/>
              </a:rPr>
              <a:t>Nvidia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에서 제공하는 </a:t>
            </a:r>
            <a:r>
              <a:rPr lang="en-US" altLang="ko-KR" dirty="0" err="1" smtClean="0">
                <a:solidFill>
                  <a:srgbClr val="394851"/>
                </a:solidFill>
                <a:latin typeface="+mn-ea"/>
              </a:rPr>
              <a:t>SDKmanager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를 통해 </a:t>
            </a:r>
            <a:r>
              <a:rPr lang="en-US" altLang="ko-KR" b="1" dirty="0" err="1" smtClean="0">
                <a:solidFill>
                  <a:srgbClr val="394851"/>
                </a:solidFill>
                <a:latin typeface="+mn-ea"/>
              </a:rPr>
              <a:t>JetPack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(Ubuntu OS + </a:t>
            </a:r>
            <a:r>
              <a:rPr lang="en-US" altLang="ko-KR" b="1" dirty="0" err="1" smtClean="0">
                <a:solidFill>
                  <a:srgbClr val="394851"/>
                </a:solidFill>
                <a:latin typeface="+mn-ea"/>
              </a:rPr>
              <a:t>cuDNN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, </a:t>
            </a:r>
            <a:r>
              <a:rPr lang="en-US" altLang="ko-KR" b="1" dirty="0" err="1" smtClean="0">
                <a:solidFill>
                  <a:srgbClr val="394851"/>
                </a:solidFill>
                <a:latin typeface="+mn-ea"/>
              </a:rPr>
              <a:t>CUDAToolkit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등 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AI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관련 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Library)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을 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SSD(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용량 및 속도 개선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) Mount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소요시간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: 2~3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시간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63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  <a:endParaRPr lang="ko-KR" altLang="en-US" sz="4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213340" y="712516"/>
            <a:ext cx="364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Jetson-TX2 </a:t>
            </a:r>
            <a:r>
              <a:rPr lang="ko-KR" altLang="en-US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환경구축</a:t>
            </a:r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7376" y="4738154"/>
            <a:ext cx="10717248" cy="15305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- </a:t>
            </a:r>
            <a:r>
              <a:rPr lang="en-US" altLang="ko-KR" dirty="0" err="1">
                <a:solidFill>
                  <a:srgbClr val="394851"/>
                </a:solidFill>
                <a:latin typeface="+mn-ea"/>
              </a:rPr>
              <a:t>n</a:t>
            </a:r>
            <a:r>
              <a:rPr lang="en-US" altLang="ko-KR" dirty="0" err="1" smtClean="0">
                <a:solidFill>
                  <a:srgbClr val="394851"/>
                </a:solidFill>
                <a:latin typeface="+mn-ea"/>
              </a:rPr>
              <a:t>vidia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에서 제공하는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Tensorflow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와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Pytorch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를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python 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및 </a:t>
            </a:r>
            <a:r>
              <a:rPr lang="en-US" altLang="ko-KR" dirty="0" err="1" smtClean="0">
                <a:solidFill>
                  <a:srgbClr val="394851"/>
                </a:solidFill>
                <a:latin typeface="+mn-ea"/>
              </a:rPr>
              <a:t>JetPack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버전에 맞추어서 설치</a:t>
            </a:r>
            <a:endParaRPr lang="en-US" altLang="ko-KR" dirty="0" smtClean="0">
              <a:solidFill>
                <a:srgbClr val="39485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rgbClr val="39485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- 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기본적으로 깔려있는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CPU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연산만 하는 </a:t>
            </a:r>
            <a:r>
              <a:rPr lang="en-US" altLang="ko-KR" dirty="0" err="1" smtClean="0">
                <a:solidFill>
                  <a:srgbClr val="394851"/>
                </a:solidFill>
                <a:latin typeface="+mn-ea"/>
              </a:rPr>
              <a:t>opencv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를 지우고 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GPU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연산 </a:t>
            </a:r>
            <a:r>
              <a:rPr lang="en-US" altLang="ko-KR" b="1" dirty="0" err="1" smtClean="0">
                <a:solidFill>
                  <a:srgbClr val="394851"/>
                </a:solidFill>
                <a:latin typeface="+mn-ea"/>
              </a:rPr>
              <a:t>opencv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 설치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(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속도 개선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)</a:t>
            </a:r>
          </a:p>
          <a:p>
            <a:endParaRPr lang="en-US" altLang="ko-KR" b="1" dirty="0" smtClean="0">
              <a:solidFill>
                <a:srgbClr val="39485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- </a:t>
            </a:r>
            <a:r>
              <a:rPr lang="en-US" altLang="ko-KR" dirty="0" err="1" smtClean="0">
                <a:solidFill>
                  <a:srgbClr val="394851"/>
                </a:solidFill>
                <a:latin typeface="+mn-ea"/>
              </a:rPr>
              <a:t>numpy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, </a:t>
            </a:r>
            <a:r>
              <a:rPr lang="en-US" altLang="ko-KR" dirty="0" err="1">
                <a:solidFill>
                  <a:srgbClr val="394851"/>
                </a:solidFill>
                <a:latin typeface="+mn-ea"/>
              </a:rPr>
              <a:t>s</a:t>
            </a:r>
            <a:r>
              <a:rPr lang="en-US" altLang="ko-KR" dirty="0" err="1" smtClean="0">
                <a:solidFill>
                  <a:srgbClr val="394851"/>
                </a:solidFill>
                <a:latin typeface="+mn-ea"/>
              </a:rPr>
              <a:t>cipy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, </a:t>
            </a:r>
            <a:r>
              <a:rPr lang="en-US" altLang="ko-KR" dirty="0" err="1" smtClean="0">
                <a:solidFill>
                  <a:srgbClr val="394851"/>
                </a:solidFill>
                <a:latin typeface="+mn-ea"/>
              </a:rPr>
              <a:t>matplotlib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등 필요한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Library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를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pip3 install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로 설치</a:t>
            </a:r>
            <a:endParaRPr lang="en-US" altLang="ko-KR" dirty="0" smtClean="0">
              <a:solidFill>
                <a:srgbClr val="394851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085170" y="1721160"/>
            <a:ext cx="8021661" cy="2610190"/>
            <a:chOff x="1939305" y="1721160"/>
            <a:chExt cx="8021661" cy="2610190"/>
          </a:xfrm>
        </p:grpSpPr>
        <p:grpSp>
          <p:nvGrpSpPr>
            <p:cNvPr id="24" name="그룹 23"/>
            <p:cNvGrpSpPr/>
            <p:nvPr/>
          </p:nvGrpSpPr>
          <p:grpSpPr>
            <a:xfrm>
              <a:off x="1939305" y="1789112"/>
              <a:ext cx="3418724" cy="2499139"/>
              <a:chOff x="1027763" y="1558873"/>
              <a:chExt cx="3418724" cy="2499139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4688" y="1558873"/>
                <a:ext cx="1351799" cy="1096968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763" y="1953029"/>
                <a:ext cx="2066925" cy="175260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6860" y="2799986"/>
                <a:ext cx="1247454" cy="1258026"/>
              </a:xfrm>
              <a:prstGeom prst="rect">
                <a:avLst/>
              </a:prstGeom>
            </p:spPr>
          </p:pic>
        </p:grpSp>
        <p:grpSp>
          <p:nvGrpSpPr>
            <p:cNvPr id="26" name="그룹 25"/>
            <p:cNvGrpSpPr/>
            <p:nvPr/>
          </p:nvGrpSpPr>
          <p:grpSpPr>
            <a:xfrm>
              <a:off x="6943731" y="1721160"/>
              <a:ext cx="3017235" cy="2610190"/>
              <a:chOff x="6486531" y="1722752"/>
              <a:chExt cx="3017235" cy="2610190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6531" y="1722752"/>
                <a:ext cx="3017235" cy="1117192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0719" y="2961880"/>
                <a:ext cx="2768858" cy="13710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90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213340" y="712516"/>
            <a:ext cx="364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FaceNet-Tensorflow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27" y="1770886"/>
            <a:ext cx="4636932" cy="388049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92057" y="1717667"/>
            <a:ext cx="5798738" cy="4054443"/>
            <a:chOff x="692057" y="1717667"/>
            <a:chExt cx="5798738" cy="4054443"/>
          </a:xfrm>
        </p:grpSpPr>
        <p:sp>
          <p:nvSpPr>
            <p:cNvPr id="29" name="직사각형 28"/>
            <p:cNvSpPr/>
            <p:nvPr/>
          </p:nvSpPr>
          <p:spPr>
            <a:xfrm>
              <a:off x="692058" y="1717667"/>
              <a:ext cx="5798737" cy="761372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cam_training.py</a:t>
              </a:r>
            </a:p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-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webcam 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사진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capture 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및 </a:t>
              </a:r>
              <a:r>
                <a:rPr lang="ko-KR" altLang="en-US" dirty="0" smtClean="0">
                  <a:solidFill>
                    <a:srgbClr val="394851"/>
                  </a:solidFill>
                  <a:latin typeface="+mn-ea"/>
                </a:rPr>
                <a:t>저장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92058" y="2643602"/>
              <a:ext cx="5798737" cy="872258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crop_data_origin.py</a:t>
              </a:r>
              <a:endParaRPr lang="en-US" altLang="ko-KR" dirty="0">
                <a:solidFill>
                  <a:srgbClr val="394851"/>
                </a:solidFill>
                <a:latin typeface="+mn-ea"/>
              </a:endParaRPr>
            </a:p>
            <a:p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- capture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된 사진에서 </a:t>
              </a:r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face-detection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model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을 사용해 얼굴 검출</a:t>
              </a:r>
              <a:endParaRPr lang="en-US" altLang="ko-KR" dirty="0">
                <a:solidFill>
                  <a:srgbClr val="394851"/>
                </a:solidFill>
                <a:latin typeface="+mn-ea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92057" y="3711133"/>
              <a:ext cx="5798737" cy="872258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make_clf.py</a:t>
              </a:r>
            </a:p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- FaceNet</a:t>
              </a:r>
              <a:r>
                <a:rPr lang="ko-KR" altLang="en-US" dirty="0" smtClean="0">
                  <a:solidFill>
                    <a:srgbClr val="394851"/>
                  </a:solidFill>
                  <a:latin typeface="+mn-ea"/>
                </a:rPr>
                <a:t>을 사용하여 얼굴 인식 모델 생성 </a:t>
              </a:r>
              <a:endParaRPr lang="en-US" altLang="ko-KR" dirty="0">
                <a:solidFill>
                  <a:srgbClr val="394851"/>
                </a:solidFill>
                <a:latin typeface="+mn-ea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92057" y="4778664"/>
              <a:ext cx="5798737" cy="993446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RT_FMD.py</a:t>
              </a:r>
              <a:endParaRPr lang="en-US" altLang="ko-KR" dirty="0">
                <a:solidFill>
                  <a:srgbClr val="394851"/>
                </a:solidFill>
                <a:latin typeface="+mn-ea"/>
              </a:endParaRPr>
            </a:p>
            <a:p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- </a:t>
              </a:r>
              <a:r>
                <a:rPr lang="en-US" altLang="ko-KR" dirty="0" err="1" smtClean="0">
                  <a:solidFill>
                    <a:srgbClr val="394851"/>
                  </a:solidFill>
                  <a:latin typeface="+mn-ea"/>
                </a:rPr>
                <a:t>opencv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을 사용하여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webcam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에서 인식한 사용자와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model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을 비교하여 출석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 </a:t>
              </a:r>
              <a:endParaRPr lang="ko-KR" altLang="en-US" dirty="0">
                <a:solidFill>
                  <a:srgbClr val="394851"/>
                </a:solidFill>
                <a:latin typeface="+mn-ea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98198" y="5984240"/>
            <a:ext cx="97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https://github.com/haspberry/hustar_project/tree/master/TX2_Facenet_tensorflow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9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</a:p>
          <a:p>
            <a:endParaRPr lang="ko-KR" altLang="en-US" sz="40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213340" y="712516"/>
            <a:ext cx="364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FaceNet-Pytorch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26" y="1778813"/>
            <a:ext cx="4636933" cy="388049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98198" y="5984240"/>
            <a:ext cx="97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https://github.com/haspberry/hustar_project/tree/master/TX2_Facenet_pytorch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92058" y="2074271"/>
            <a:ext cx="5798737" cy="3314817"/>
            <a:chOff x="692058" y="2074271"/>
            <a:chExt cx="5798737" cy="3314817"/>
          </a:xfrm>
        </p:grpSpPr>
        <p:sp>
          <p:nvSpPr>
            <p:cNvPr id="38" name="직사각형 37"/>
            <p:cNvSpPr/>
            <p:nvPr/>
          </p:nvSpPr>
          <p:spPr>
            <a:xfrm>
              <a:off x="692058" y="2074271"/>
              <a:ext cx="5798737" cy="761372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cam_training.py</a:t>
              </a:r>
            </a:p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-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webcam 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사진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capture 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및 </a:t>
              </a:r>
              <a:r>
                <a:rPr lang="ko-KR" altLang="en-US" dirty="0" smtClean="0">
                  <a:solidFill>
                    <a:srgbClr val="394851"/>
                  </a:solidFill>
                  <a:latin typeface="+mn-ea"/>
                </a:rPr>
                <a:t>저장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92058" y="4284031"/>
              <a:ext cx="5798737" cy="1105057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python3 –m </a:t>
              </a:r>
              <a:r>
                <a:rPr lang="en-US" altLang="ko-KR" dirty="0" err="1" smtClean="0">
                  <a:solidFill>
                    <a:srgbClr val="394851"/>
                  </a:solidFill>
                  <a:latin typeface="+mn-ea"/>
                </a:rPr>
                <a:t>inference.video_calssifier</a:t>
              </a:r>
              <a:endParaRPr lang="en-US" altLang="ko-KR" dirty="0" smtClean="0">
                <a:solidFill>
                  <a:srgbClr val="394851"/>
                </a:solidFill>
                <a:latin typeface="+mn-ea"/>
              </a:endParaRPr>
            </a:p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- </a:t>
              </a:r>
              <a:r>
                <a:rPr lang="en-US" altLang="ko-KR" dirty="0" err="1">
                  <a:solidFill>
                    <a:srgbClr val="394851"/>
                  </a:solidFill>
                  <a:latin typeface="+mn-ea"/>
                </a:rPr>
                <a:t>opencv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을 사용하여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webcam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에서 인식한 사용자와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model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을 비교하여 출석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 </a:t>
              </a:r>
              <a:endParaRPr lang="ko-KR" altLang="en-US" dirty="0">
                <a:solidFill>
                  <a:srgbClr val="394851"/>
                </a:solidFill>
                <a:latin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92058" y="3178199"/>
              <a:ext cx="5798737" cy="761372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./tasks/train.sh images</a:t>
              </a:r>
            </a:p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-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FaceNet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을 사용하여 얼굴 인식 모델 생성 </a:t>
              </a:r>
              <a:endParaRPr lang="ko-KR" altLang="en-US" dirty="0" smtClean="0">
                <a:solidFill>
                  <a:srgbClr val="39485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3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752080" y="712516"/>
            <a:ext cx="410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err="1" smtClean="0">
                <a:solidFill>
                  <a:schemeClr val="bg1"/>
                </a:solidFill>
                <a:cs typeface="Aharoni" panose="02010803020104030203" pitchFamily="2" charset="-79"/>
              </a:rPr>
              <a:t>MobileFaceNet</a:t>
            </a:r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-Tensorflow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25" y="1773700"/>
            <a:ext cx="4636934" cy="388560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98198" y="5984240"/>
            <a:ext cx="9795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https://github.com/haspberry/hustar_project/tree/master/TX2_MobileFaceNet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92058" y="2019285"/>
            <a:ext cx="5798737" cy="3311199"/>
            <a:chOff x="692058" y="2019285"/>
            <a:chExt cx="5798737" cy="3311199"/>
          </a:xfrm>
        </p:grpSpPr>
        <p:sp>
          <p:nvSpPr>
            <p:cNvPr id="38" name="직사각형 37"/>
            <p:cNvSpPr/>
            <p:nvPr/>
          </p:nvSpPr>
          <p:spPr>
            <a:xfrm>
              <a:off x="692058" y="2019285"/>
              <a:ext cx="5798737" cy="954413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main.py</a:t>
              </a:r>
            </a:p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- DB</a:t>
              </a:r>
              <a:r>
                <a:rPr lang="ko-KR" altLang="en-US" dirty="0" smtClean="0">
                  <a:solidFill>
                    <a:srgbClr val="394851"/>
                  </a:solidFill>
                  <a:latin typeface="+mn-ea"/>
                </a:rPr>
                <a:t>에 저장되어 있는 각 </a:t>
              </a:r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Group</a:t>
              </a:r>
              <a:r>
                <a:rPr lang="ko-KR" altLang="en-US" dirty="0" smtClean="0">
                  <a:solidFill>
                    <a:srgbClr val="394851"/>
                  </a:solidFill>
                  <a:latin typeface="+mn-ea"/>
                </a:rPr>
                <a:t>의 </a:t>
              </a:r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Users </a:t>
              </a:r>
              <a:r>
                <a:rPr lang="ko-KR" altLang="en-US" dirty="0" smtClean="0">
                  <a:solidFill>
                    <a:srgbClr val="394851"/>
                  </a:solidFill>
                  <a:latin typeface="+mn-ea"/>
                </a:rPr>
                <a:t>목록 및 핸드폰으로 찍어둔 사진 호출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92058" y="3321755"/>
              <a:ext cx="5798737" cy="721543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t</a:t>
              </a:r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rain_code.py</a:t>
              </a:r>
            </a:p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- </a:t>
              </a:r>
              <a:r>
                <a:rPr lang="ko-KR" altLang="en-US" dirty="0" smtClean="0">
                  <a:solidFill>
                    <a:srgbClr val="394851"/>
                  </a:solidFill>
                  <a:latin typeface="+mn-ea"/>
                </a:rPr>
                <a:t>사진이 호출이 되면 얼굴 검출 </a:t>
              </a:r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crop </a:t>
              </a:r>
              <a:r>
                <a:rPr lang="ko-KR" altLang="en-US" dirty="0" smtClean="0">
                  <a:solidFill>
                    <a:srgbClr val="394851"/>
                  </a:solidFill>
                  <a:latin typeface="+mn-ea"/>
                </a:rPr>
                <a:t>및 </a:t>
              </a:r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model </a:t>
              </a:r>
              <a:r>
                <a:rPr lang="ko-KR" altLang="en-US" dirty="0" smtClean="0">
                  <a:solidFill>
                    <a:srgbClr val="394851"/>
                  </a:solidFill>
                  <a:latin typeface="+mn-ea"/>
                </a:rPr>
                <a:t>생성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92058" y="4404070"/>
              <a:ext cx="5798737" cy="926414"/>
            </a:xfrm>
            <a:prstGeom prst="rect">
              <a:avLst/>
            </a:prstGeom>
            <a:noFill/>
            <a:ln w="38100">
              <a:solidFill>
                <a:srgbClr val="3948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main_start_code.py</a:t>
              </a:r>
            </a:p>
            <a:p>
              <a:r>
                <a:rPr lang="en-US" altLang="ko-KR" dirty="0" smtClean="0">
                  <a:solidFill>
                    <a:srgbClr val="394851"/>
                  </a:solidFill>
                  <a:latin typeface="+mn-ea"/>
                </a:rPr>
                <a:t>- </a:t>
              </a:r>
              <a:r>
                <a:rPr lang="en-US" altLang="ko-KR" dirty="0" err="1" smtClean="0">
                  <a:solidFill>
                    <a:srgbClr val="394851"/>
                  </a:solidFill>
                  <a:latin typeface="+mn-ea"/>
                </a:rPr>
                <a:t>opencv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을 사용하여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webcam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에서 인식한 사용자와 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model</a:t>
              </a:r>
              <a:r>
                <a:rPr lang="ko-KR" altLang="en-US" dirty="0">
                  <a:solidFill>
                    <a:srgbClr val="394851"/>
                  </a:solidFill>
                  <a:latin typeface="+mn-ea"/>
                </a:rPr>
                <a:t>을 비교하여 출석</a:t>
              </a:r>
              <a:r>
                <a:rPr lang="en-US" altLang="ko-KR" dirty="0">
                  <a:solidFill>
                    <a:srgbClr val="394851"/>
                  </a:solidFill>
                  <a:latin typeface="+mn-ea"/>
                </a:rPr>
                <a:t> </a:t>
              </a:r>
              <a:endParaRPr lang="ko-KR" altLang="en-US" dirty="0" smtClean="0">
                <a:solidFill>
                  <a:srgbClr val="39485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167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752080" y="712516"/>
            <a:ext cx="410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Model-</a:t>
            </a:r>
            <a:r>
              <a:rPr lang="ko-KR" altLang="en-US" sz="2400" b="1" i="1" dirty="0" err="1" smtClean="0">
                <a:solidFill>
                  <a:schemeClr val="bg1"/>
                </a:solidFill>
                <a:cs typeface="Aharoni" panose="02010803020104030203" pitchFamily="2" charset="-79"/>
              </a:rPr>
              <a:t>성능비교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10" y="1487115"/>
            <a:ext cx="8149350" cy="341630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75312" y="4941942"/>
            <a:ext cx="10717248" cy="13267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- FaceNet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과 </a:t>
            </a:r>
            <a:r>
              <a:rPr lang="en-US" altLang="ko-KR" dirty="0" err="1" smtClean="0">
                <a:solidFill>
                  <a:srgbClr val="394851"/>
                </a:solidFill>
                <a:latin typeface="+mn-ea"/>
              </a:rPr>
              <a:t>MobileFaceNet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모델 중 성능은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FaceNet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이 우수</a:t>
            </a:r>
            <a:endParaRPr lang="en-US" altLang="ko-KR" dirty="0" smtClean="0">
              <a:solidFill>
                <a:srgbClr val="394851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srgbClr val="394851"/>
              </a:solidFill>
              <a:latin typeface="+mn-ea"/>
            </a:endParaRPr>
          </a:p>
          <a:p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- FaceNet 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모델을 연산하기가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Jetson Develop-Kit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에서는 쉽지 않음 </a:t>
            </a:r>
            <a:endParaRPr lang="en-US" altLang="ko-KR" dirty="0" smtClean="0">
              <a:solidFill>
                <a:srgbClr val="394851"/>
              </a:solidFill>
              <a:latin typeface="+mn-ea"/>
            </a:endParaRPr>
          </a:p>
          <a:p>
            <a:r>
              <a:rPr lang="en-US" altLang="ko-KR" dirty="0">
                <a:solidFill>
                  <a:srgbClr val="394851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394851"/>
                </a:solidFill>
                <a:latin typeface="+mn-ea"/>
              </a:rPr>
              <a:t>  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→ </a:t>
            </a:r>
            <a:r>
              <a:rPr lang="en-US" altLang="ko-KR" dirty="0" err="1" smtClean="0">
                <a:solidFill>
                  <a:srgbClr val="394851"/>
                </a:solidFill>
                <a:latin typeface="+mn-ea"/>
              </a:rPr>
              <a:t>MobileFaceNet</a:t>
            </a:r>
            <a:r>
              <a:rPr lang="ko-KR" altLang="en-US" dirty="0" smtClean="0">
                <a:solidFill>
                  <a:srgbClr val="394851"/>
                </a:solidFill>
                <a:latin typeface="+mn-ea"/>
              </a:rPr>
              <a:t>이 속도 면에서 월등함</a:t>
            </a:r>
            <a:endParaRPr lang="en-US" altLang="ko-KR" dirty="0" smtClean="0">
              <a:solidFill>
                <a:srgbClr val="39485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208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990080" y="712516"/>
            <a:ext cx="486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solidFill>
                  <a:schemeClr val="bg1"/>
                </a:solidFill>
              </a:rPr>
              <a:t>Device Environment-</a:t>
            </a:r>
            <a:r>
              <a:rPr lang="ko-KR" altLang="en-US" sz="2400" b="1" i="1" dirty="0" err="1" smtClean="0">
                <a:solidFill>
                  <a:schemeClr val="bg1"/>
                </a:solidFill>
              </a:rPr>
              <a:t>성능비교</a:t>
            </a:r>
            <a:endParaRPr lang="en-US" altLang="ko-KR" sz="2400" b="1" i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792" y="1872714"/>
            <a:ext cx="8669385" cy="42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solidDmnd">
            <a:fgClr>
              <a:srgbClr val="394851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3358714" y="3376633"/>
            <a:ext cx="5474573" cy="1047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52668" y="2469495"/>
            <a:ext cx="468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  <a:endParaRPr lang="ko-KR" altLang="en-US" sz="54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474504" y="2883218"/>
            <a:ext cx="754698" cy="986829"/>
            <a:chOff x="3179173" y="2227760"/>
            <a:chExt cx="2333603" cy="3051384"/>
          </a:xfrm>
        </p:grpSpPr>
        <p:grpSp>
          <p:nvGrpSpPr>
            <p:cNvPr id="40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1" name="직사각형 40"/>
            <p:cNvSpPr/>
            <p:nvPr/>
          </p:nvSpPr>
          <p:spPr>
            <a:xfrm>
              <a:off x="3476189" y="2227760"/>
              <a:ext cx="1739567" cy="72025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286153" y="3573790"/>
            <a:ext cx="36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App</a:t>
            </a:r>
            <a:endParaRPr lang="ko-KR" altLang="en-US" sz="2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806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FAMS</a:t>
            </a:r>
            <a:endParaRPr lang="ko-KR" altLang="en-US" sz="4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66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9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0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1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2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3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4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5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6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7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00908" y="1531310"/>
            <a:ext cx="939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/>
              <a:t>F</a:t>
            </a:r>
            <a:r>
              <a:rPr lang="en-US" altLang="ko-KR" sz="2800" b="1" dirty="0"/>
              <a:t>ace</a:t>
            </a:r>
            <a:r>
              <a:rPr lang="en-US" altLang="ko-KR" sz="3600" b="1" dirty="0"/>
              <a:t> A</a:t>
            </a:r>
            <a:r>
              <a:rPr lang="en-US" altLang="ko-KR" sz="2800" b="1" dirty="0"/>
              <a:t>ttendance</a:t>
            </a:r>
            <a:r>
              <a:rPr lang="en-US" altLang="ko-KR" sz="3600" b="1" dirty="0"/>
              <a:t> M</a:t>
            </a:r>
            <a:r>
              <a:rPr lang="en-US" altLang="ko-KR" sz="2800" b="1" dirty="0"/>
              <a:t>anagement</a:t>
            </a:r>
            <a:r>
              <a:rPr lang="en-US" altLang="ko-KR" sz="3600" b="1" dirty="0"/>
              <a:t> S</a:t>
            </a:r>
            <a:r>
              <a:rPr lang="en-US" altLang="ko-KR" sz="2800" b="1" dirty="0"/>
              <a:t>ystem</a:t>
            </a:r>
          </a:p>
          <a:p>
            <a:endParaRPr lang="ko-KR" altLang="en-US" dirty="0"/>
          </a:p>
        </p:txBody>
      </p:sp>
      <p:grpSp>
        <p:nvGrpSpPr>
          <p:cNvPr id="100" name="그룹 99"/>
          <p:cNvGrpSpPr/>
          <p:nvPr/>
        </p:nvGrpSpPr>
        <p:grpSpPr>
          <a:xfrm>
            <a:off x="522444" y="2680646"/>
            <a:ext cx="11146082" cy="2797558"/>
            <a:chOff x="522959" y="2357812"/>
            <a:chExt cx="11146082" cy="2797558"/>
          </a:xfrm>
        </p:grpSpPr>
        <p:pic>
          <p:nvPicPr>
            <p:cNvPr id="101" name="그림 100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575" y="2357812"/>
              <a:ext cx="1620000" cy="2160000"/>
            </a:xfrm>
            <a:prstGeom prst="rect">
              <a:avLst/>
            </a:prstGeom>
          </p:spPr>
        </p:pic>
        <p:pic>
          <p:nvPicPr>
            <p:cNvPr id="102" name="그림 101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425" y="2357812"/>
              <a:ext cx="1620000" cy="2160000"/>
            </a:xfrm>
            <a:prstGeom prst="rect">
              <a:avLst/>
            </a:prstGeom>
          </p:spPr>
        </p:pic>
        <p:pic>
          <p:nvPicPr>
            <p:cNvPr id="103" name="그림 102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0725" y="2357812"/>
              <a:ext cx="1620000" cy="2160000"/>
            </a:xfrm>
            <a:prstGeom prst="rect">
              <a:avLst/>
            </a:prstGeom>
          </p:spPr>
        </p:pic>
        <p:pic>
          <p:nvPicPr>
            <p:cNvPr id="104" name="그림 103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275" y="2357812"/>
              <a:ext cx="1620000" cy="2160000"/>
            </a:xfrm>
            <a:prstGeom prst="rect">
              <a:avLst/>
            </a:prstGeom>
          </p:spPr>
        </p:pic>
        <p:pic>
          <p:nvPicPr>
            <p:cNvPr id="105" name="그림 104" descr="C:\Users\82102\Downloads\카.jpg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25" y="2357812"/>
              <a:ext cx="1620000" cy="21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3875" y="2357812"/>
              <a:ext cx="1620000" cy="2160000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522959" y="4538550"/>
              <a:ext cx="19303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/>
                <a:t>우재하</a:t>
              </a:r>
              <a:endParaRPr lang="en-US" altLang="ko-KR" b="1" dirty="0" smtClean="0"/>
            </a:p>
            <a:p>
              <a:pPr algn="ctr"/>
              <a:r>
                <a:rPr lang="en-US" altLang="ko-KR" sz="1600" dirty="0" smtClean="0">
                  <a:latin typeface="+mn-ea"/>
                </a:rPr>
                <a:t>Team-Leader</a:t>
              </a:r>
              <a:endParaRPr lang="en-US" altLang="ko-KR" sz="1600" b="1" dirty="0" smtClean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366109" y="4538550"/>
              <a:ext cx="19303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김주선</a:t>
              </a:r>
              <a:endParaRPr lang="en-US" altLang="ko-KR" b="1" dirty="0" smtClean="0"/>
            </a:p>
            <a:p>
              <a:pPr algn="ctr"/>
              <a:r>
                <a:rPr lang="en-US" altLang="ko-KR" sz="1600" dirty="0" smtClean="0"/>
                <a:t>Manager</a:t>
              </a:r>
              <a:endParaRPr lang="en-US" altLang="ko-KR" sz="1600" b="1" dirty="0" smtClean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209259" y="4539817"/>
              <a:ext cx="19303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/>
                <a:t>유기쁨</a:t>
              </a:r>
              <a:endParaRPr lang="en-US" altLang="ko-KR" b="1" dirty="0" smtClean="0"/>
            </a:p>
            <a:p>
              <a:pPr algn="ctr"/>
              <a:r>
                <a:rPr lang="en-US" altLang="ko-KR" sz="1600" dirty="0" smtClean="0"/>
                <a:t>App-Developer</a:t>
              </a:r>
              <a:endParaRPr lang="en-US" altLang="ko-KR" sz="1600" b="1" dirty="0" smtClean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052409" y="4538121"/>
              <a:ext cx="19303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/>
                <a:t>이세연</a:t>
              </a:r>
              <a:endParaRPr lang="en-US" altLang="ko-KR" b="1" dirty="0" smtClean="0"/>
            </a:p>
            <a:p>
              <a:pPr algn="ctr"/>
              <a:r>
                <a:rPr lang="en-US" altLang="ko-KR" sz="1600" dirty="0" smtClean="0"/>
                <a:t>Developer</a:t>
              </a:r>
              <a:endParaRPr lang="en-US" altLang="ko-KR" sz="1600" b="1" dirty="0" smtClean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895559" y="4538121"/>
              <a:ext cx="19303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이재윤</a:t>
              </a:r>
              <a:endParaRPr lang="en-US" altLang="ko-KR" b="1" dirty="0" smtClean="0"/>
            </a:p>
            <a:p>
              <a:pPr algn="ctr"/>
              <a:r>
                <a:rPr lang="en-US" altLang="ko-KR" sz="1600" dirty="0" smtClean="0"/>
                <a:t>Developer</a:t>
              </a:r>
              <a:endParaRPr lang="en-US" altLang="ko-KR" sz="1600" b="1" dirty="0" smtClean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9738709" y="4538120"/>
              <a:ext cx="19303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한동준</a:t>
              </a:r>
              <a:endParaRPr lang="en-US" altLang="ko-KR" b="1" dirty="0" smtClean="0"/>
            </a:p>
            <a:p>
              <a:pPr algn="ctr"/>
              <a:r>
                <a:rPr lang="en-US" altLang="ko-KR" sz="1600" dirty="0" smtClean="0"/>
                <a:t>App-Developer</a:t>
              </a:r>
              <a:endParaRPr lang="en-US" altLang="ko-KR" sz="16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07530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752080" y="712516"/>
            <a:ext cx="410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App-Base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97229" y="5661799"/>
            <a:ext cx="10597543" cy="8090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94851"/>
                </a:solidFill>
                <a:latin typeface="+mn-ea"/>
              </a:rPr>
              <a:t>App</a:t>
            </a:r>
            <a:r>
              <a:rPr lang="ko-KR" altLang="en-US" b="1" dirty="0">
                <a:solidFill>
                  <a:srgbClr val="394851"/>
                </a:solidFill>
                <a:latin typeface="+mn-ea"/>
              </a:rPr>
              <a:t>을 실행 후 관리자</a:t>
            </a:r>
            <a:r>
              <a:rPr lang="en-US" altLang="ko-KR" b="1" dirty="0">
                <a:solidFill>
                  <a:srgbClr val="394851"/>
                </a:solidFill>
                <a:latin typeface="+mn-ea"/>
              </a:rPr>
              <a:t>(Admin)</a:t>
            </a:r>
            <a:r>
              <a:rPr lang="ko-KR" altLang="en-US" b="1" dirty="0">
                <a:solidFill>
                  <a:srgbClr val="394851"/>
                </a:solidFill>
                <a:latin typeface="+mn-ea"/>
              </a:rPr>
              <a:t>와 사용자</a:t>
            </a:r>
            <a:r>
              <a:rPr lang="en-US" altLang="ko-KR" b="1" dirty="0">
                <a:solidFill>
                  <a:srgbClr val="394851"/>
                </a:solidFill>
                <a:latin typeface="+mn-ea"/>
              </a:rPr>
              <a:t>(User) </a:t>
            </a:r>
            <a:r>
              <a:rPr lang="ko-KR" altLang="en-US" b="1" dirty="0">
                <a:solidFill>
                  <a:srgbClr val="394851"/>
                </a:solidFill>
                <a:latin typeface="+mn-ea"/>
              </a:rPr>
              <a:t>구분하여 회원가입을 진행 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634528" y="1412945"/>
            <a:ext cx="4922945" cy="4032111"/>
            <a:chOff x="2179637" y="1349172"/>
            <a:chExt cx="4922945" cy="4032111"/>
          </a:xfrm>
        </p:grpSpPr>
        <p:sp>
          <p:nvSpPr>
            <p:cNvPr id="62" name="TextBox 61"/>
            <p:cNvSpPr txBox="1"/>
            <p:nvPr/>
          </p:nvSpPr>
          <p:spPr>
            <a:xfrm>
              <a:off x="2423373" y="1359332"/>
              <a:ext cx="159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394851"/>
                  </a:solidFill>
                  <a:latin typeface="+mn-ea"/>
                </a:rPr>
                <a:t>App Start</a:t>
              </a:r>
              <a:endParaRPr lang="ko-KR" altLang="en-US" sz="2000" b="1" dirty="0">
                <a:solidFill>
                  <a:srgbClr val="394851"/>
                </a:solidFill>
                <a:latin typeface="+mn-ea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9637" y="1761553"/>
              <a:ext cx="2080435" cy="36065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5527" y="1747563"/>
              <a:ext cx="1917055" cy="363372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5299004" y="1349172"/>
              <a:ext cx="15929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394851"/>
                  </a:solidFill>
                  <a:latin typeface="+mn-ea"/>
                </a:rPr>
                <a:t>Sign Up</a:t>
              </a:r>
              <a:endParaRPr lang="ko-KR" altLang="en-US" sz="2000" b="1" dirty="0">
                <a:solidFill>
                  <a:srgbClr val="39485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7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752080" y="712516"/>
            <a:ext cx="410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App-</a:t>
            </a:r>
            <a:r>
              <a:rPr lang="ko-KR" altLang="en-US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관리자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741118" y="1408025"/>
            <a:ext cx="8709764" cy="4041950"/>
            <a:chOff x="1051408" y="1413759"/>
            <a:chExt cx="8709764" cy="4041950"/>
          </a:xfrm>
        </p:grpSpPr>
        <p:grpSp>
          <p:nvGrpSpPr>
            <p:cNvPr id="12" name="그룹 11"/>
            <p:cNvGrpSpPr/>
            <p:nvPr/>
          </p:nvGrpSpPr>
          <p:grpSpPr>
            <a:xfrm>
              <a:off x="1051408" y="1421074"/>
              <a:ext cx="1910145" cy="4008878"/>
              <a:chOff x="962813" y="2148994"/>
              <a:chExt cx="1910145" cy="4008878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813" y="2551304"/>
                <a:ext cx="1910145" cy="3606568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1134389" y="2148994"/>
                <a:ext cx="15929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394851"/>
                    </a:solidFill>
                    <a:latin typeface="+mn-ea"/>
                  </a:rPr>
                  <a:t>Sign In</a:t>
                </a:r>
                <a:endParaRPr lang="ko-KR" altLang="en-US" sz="2000" b="1" dirty="0">
                  <a:solidFill>
                    <a:srgbClr val="394851"/>
                  </a:solidFill>
                  <a:latin typeface="+mn-ea"/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3320914" y="1413759"/>
              <a:ext cx="1919947" cy="4016193"/>
              <a:chOff x="3520644" y="2141679"/>
              <a:chExt cx="1919947" cy="401619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0644" y="2551304"/>
                <a:ext cx="1919947" cy="3606568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3684136" y="2141679"/>
                <a:ext cx="15929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394851"/>
                    </a:solidFill>
                    <a:latin typeface="+mn-ea"/>
                  </a:rPr>
                  <a:t>Add Group</a:t>
                </a:r>
                <a:endParaRPr lang="ko-KR" altLang="en-US" sz="2000" b="1" dirty="0">
                  <a:solidFill>
                    <a:srgbClr val="394851"/>
                  </a:solidFill>
                  <a:latin typeface="+mn-ea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5588886" y="1414451"/>
              <a:ext cx="1895259" cy="4017700"/>
              <a:chOff x="6089690" y="2111219"/>
              <a:chExt cx="1895259" cy="401770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9690" y="2517952"/>
                <a:ext cx="1895259" cy="3610967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6169792" y="2111219"/>
                <a:ext cx="17441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394851"/>
                    </a:solidFill>
                    <a:latin typeface="+mn-ea"/>
                  </a:rPr>
                  <a:t>Group Users</a:t>
                </a:r>
                <a:endParaRPr lang="ko-KR" altLang="en-US" sz="2000" b="1" dirty="0">
                  <a:solidFill>
                    <a:srgbClr val="394851"/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7843760" y="1419434"/>
              <a:ext cx="1917412" cy="4036275"/>
              <a:chOff x="8638430" y="2178363"/>
              <a:chExt cx="1917412" cy="403627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8430" y="2561464"/>
                <a:ext cx="1917412" cy="3653174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8725080" y="2178363"/>
                <a:ext cx="17441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394851"/>
                    </a:solidFill>
                    <a:latin typeface="+mn-ea"/>
                  </a:rPr>
                  <a:t>User Attend</a:t>
                </a:r>
                <a:endParaRPr lang="ko-KR" altLang="en-US" sz="2000" b="1" dirty="0">
                  <a:solidFill>
                    <a:srgbClr val="394851"/>
                  </a:solidFill>
                  <a:latin typeface="+mn-ea"/>
                </a:endParaRPr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797229" y="5661799"/>
            <a:ext cx="10597543" cy="8090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관리자는 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Group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을 만들고 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Users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의 목록 및 </a:t>
            </a:r>
            <a:r>
              <a:rPr lang="ko-KR" altLang="en-US" b="1" dirty="0" err="1" smtClean="0">
                <a:solidFill>
                  <a:srgbClr val="394851"/>
                </a:solidFill>
                <a:latin typeface="+mn-ea"/>
              </a:rPr>
              <a:t>출석현황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 관리</a:t>
            </a:r>
            <a:endParaRPr lang="ko-KR" altLang="en-US" b="1" dirty="0">
              <a:solidFill>
                <a:srgbClr val="39485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141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752080" y="712516"/>
            <a:ext cx="410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App-</a:t>
            </a:r>
            <a:r>
              <a:rPr lang="ko-KR" altLang="en-US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사용자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97229" y="5661799"/>
            <a:ext cx="10597543" cy="8090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사용자는 </a:t>
            </a:r>
            <a:r>
              <a:rPr lang="ko-KR" altLang="en-US" b="1" dirty="0" err="1" smtClean="0">
                <a:solidFill>
                  <a:srgbClr val="394851"/>
                </a:solidFill>
                <a:latin typeface="+mn-ea"/>
              </a:rPr>
              <a:t>출석현황을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 확인 및 모델 학습에 사용할 얼굴사진 촬영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.</a:t>
            </a:r>
            <a:endParaRPr lang="ko-KR" altLang="en-US" b="1" dirty="0">
              <a:solidFill>
                <a:srgbClr val="394851"/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447341" y="1435743"/>
            <a:ext cx="7297318" cy="3986515"/>
            <a:chOff x="2107912" y="1499280"/>
            <a:chExt cx="7297318" cy="3986515"/>
          </a:xfrm>
        </p:grpSpPr>
        <p:grpSp>
          <p:nvGrpSpPr>
            <p:cNvPr id="20" name="그룹 19"/>
            <p:cNvGrpSpPr/>
            <p:nvPr/>
          </p:nvGrpSpPr>
          <p:grpSpPr>
            <a:xfrm>
              <a:off x="2107912" y="1499280"/>
              <a:ext cx="1899383" cy="3967245"/>
              <a:chOff x="1751111" y="1339148"/>
              <a:chExt cx="1899383" cy="3967245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912179" y="1339148"/>
                <a:ext cx="15929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394851"/>
                    </a:solidFill>
                    <a:latin typeface="+mn-ea"/>
                  </a:rPr>
                  <a:t>Sign In</a:t>
                </a:r>
                <a:endParaRPr lang="ko-KR" altLang="en-US" sz="2000" b="1" dirty="0">
                  <a:solidFill>
                    <a:srgbClr val="394851"/>
                  </a:solidFill>
                  <a:latin typeface="+mn-ea"/>
                </a:endParaRPr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111" y="1739258"/>
                <a:ext cx="1899383" cy="3567135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7553619" y="1519600"/>
              <a:ext cx="1851611" cy="3965162"/>
              <a:chOff x="7042442" y="1358707"/>
              <a:chExt cx="1851611" cy="396516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7171766" y="1358707"/>
                <a:ext cx="15929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394851"/>
                    </a:solidFill>
                    <a:latin typeface="+mn-ea"/>
                  </a:rPr>
                  <a:t>Take Photo</a:t>
                </a:r>
                <a:endParaRPr lang="ko-KR" altLang="en-US" sz="2000" b="1" dirty="0">
                  <a:solidFill>
                    <a:srgbClr val="394851"/>
                  </a:solidFill>
                  <a:latin typeface="+mn-ea"/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2442" y="1739258"/>
                <a:ext cx="1851611" cy="3584611"/>
              </a:xfrm>
              <a:prstGeom prst="rect">
                <a:avLst/>
              </a:prstGeom>
            </p:spPr>
          </p:pic>
        </p:grpSp>
        <p:grpSp>
          <p:nvGrpSpPr>
            <p:cNvPr id="26" name="그룹 25"/>
            <p:cNvGrpSpPr/>
            <p:nvPr/>
          </p:nvGrpSpPr>
          <p:grpSpPr>
            <a:xfrm>
              <a:off x="4771087" y="1499280"/>
              <a:ext cx="1876814" cy="3986515"/>
              <a:chOff x="3555500" y="1499280"/>
              <a:chExt cx="1876814" cy="3986515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5500" y="1909350"/>
                <a:ext cx="1876814" cy="3576445"/>
              </a:xfrm>
              <a:prstGeom prst="rect">
                <a:avLst/>
              </a:prstGeom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3697426" y="1499280"/>
                <a:ext cx="15929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smtClean="0">
                    <a:solidFill>
                      <a:srgbClr val="394851"/>
                    </a:solidFill>
                    <a:latin typeface="+mn-ea"/>
                  </a:rPr>
                  <a:t>Sign In</a:t>
                </a:r>
                <a:endParaRPr lang="ko-KR" altLang="en-US" sz="2000" b="1" dirty="0">
                  <a:solidFill>
                    <a:srgbClr val="394851"/>
                  </a:solidFill>
                  <a:latin typeface="+mn-ea"/>
                </a:endParaRPr>
              </a:p>
            </p:txBody>
          </p:sp>
        </p:grpSp>
      </p:grpSp>
      <p:sp>
        <p:nvSpPr>
          <p:cNvPr id="27" name="타원 26"/>
          <p:cNvSpPr/>
          <p:nvPr/>
        </p:nvSpPr>
        <p:spPr>
          <a:xfrm>
            <a:off x="2641600" y="4439920"/>
            <a:ext cx="508000" cy="508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314839" y="4439920"/>
            <a:ext cx="508000" cy="508000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5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solidDmnd">
            <a:fgClr>
              <a:srgbClr val="394851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3358714" y="3376633"/>
            <a:ext cx="5474573" cy="1047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52668" y="2469495"/>
            <a:ext cx="468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시연 영상</a:t>
            </a:r>
            <a:endParaRPr lang="ko-KR" altLang="en-US" sz="54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474504" y="2883218"/>
            <a:ext cx="754698" cy="986829"/>
            <a:chOff x="3179173" y="2227760"/>
            <a:chExt cx="2333603" cy="3051384"/>
          </a:xfrm>
        </p:grpSpPr>
        <p:grpSp>
          <p:nvGrpSpPr>
            <p:cNvPr id="40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1" name="직사각형 40"/>
            <p:cNvSpPr/>
            <p:nvPr/>
          </p:nvSpPr>
          <p:spPr>
            <a:xfrm>
              <a:off x="3476189" y="2227760"/>
              <a:ext cx="1739567" cy="72025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1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266579" y="198863"/>
            <a:ext cx="9657811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i="1" dirty="0" smtClean="0">
                <a:solidFill>
                  <a:schemeClr val="bg1"/>
                </a:solidFill>
              </a:rPr>
              <a:t>시연 영상</a:t>
            </a:r>
            <a:endParaRPr lang="en-US" altLang="ko-KR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9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solidDmnd">
            <a:fgClr>
              <a:srgbClr val="394851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3358714" y="3376633"/>
            <a:ext cx="5474573" cy="1047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52668" y="2469495"/>
            <a:ext cx="468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기대 효과</a:t>
            </a:r>
            <a:endParaRPr lang="ko-KR" altLang="en-US" sz="54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474504" y="2883218"/>
            <a:ext cx="754698" cy="986829"/>
            <a:chOff x="3179173" y="2227760"/>
            <a:chExt cx="2333603" cy="3051384"/>
          </a:xfrm>
        </p:grpSpPr>
        <p:grpSp>
          <p:nvGrpSpPr>
            <p:cNvPr id="40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1" name="직사각형 40"/>
            <p:cNvSpPr/>
            <p:nvPr/>
          </p:nvSpPr>
          <p:spPr>
            <a:xfrm>
              <a:off x="3476189" y="2227760"/>
              <a:ext cx="1739567" cy="72025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44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266579" y="198863"/>
            <a:ext cx="9657811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i="1" dirty="0" smtClean="0">
                <a:solidFill>
                  <a:schemeClr val="bg1"/>
                </a:solidFill>
              </a:rPr>
              <a:t>기대 효과</a:t>
            </a:r>
            <a:endParaRPr lang="en-US" altLang="ko-KR" sz="4000" b="1" i="1" dirty="0">
              <a:solidFill>
                <a:schemeClr val="bg1"/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233577" y="1733669"/>
            <a:ext cx="2288165" cy="2613471"/>
            <a:chOff x="2931226" y="3942277"/>
            <a:chExt cx="2243116" cy="2318328"/>
          </a:xfrm>
        </p:grpSpPr>
        <p:grpSp>
          <p:nvGrpSpPr>
            <p:cNvPr id="28" name="그룹 27"/>
            <p:cNvGrpSpPr/>
            <p:nvPr/>
          </p:nvGrpSpPr>
          <p:grpSpPr>
            <a:xfrm>
              <a:off x="3146961" y="4644241"/>
              <a:ext cx="1820223" cy="914400"/>
              <a:chOff x="3146961" y="4644241"/>
              <a:chExt cx="1820223" cy="914400"/>
            </a:xfrm>
          </p:grpSpPr>
          <p:pic>
            <p:nvPicPr>
              <p:cNvPr id="30" name="그래픽 4" descr="신용 카드">
                <a:extLst>
                  <a:ext uri="{FF2B5EF4-FFF2-40B4-BE49-F238E27FC236}">
                    <a16:creationId xmlns:a16="http://schemas.microsoft.com/office/drawing/2014/main" xmlns="" id="{31C0D4E3-5CC0-7C4B-9793-BBD95FCA0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6961" y="464424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그래픽 7" descr="Stream">
                <a:extLst>
                  <a:ext uri="{FF2B5EF4-FFF2-40B4-BE49-F238E27FC236}">
                    <a16:creationId xmlns:a16="http://schemas.microsoft.com/office/drawing/2014/main" xmlns="" id="{E6E53274-ADA8-4E47-9E90-DF770F541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4052784" y="464424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9" name="곱셈 기호 28"/>
            <p:cNvSpPr/>
            <p:nvPr/>
          </p:nvSpPr>
          <p:spPr>
            <a:xfrm>
              <a:off x="2931226" y="3942277"/>
              <a:ext cx="2243116" cy="2318328"/>
            </a:xfrm>
            <a:prstGeom prst="mathMultiply">
              <a:avLst>
                <a:gd name="adj1" fmla="val 910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372505" y="4347141"/>
            <a:ext cx="3332042" cy="17881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394851"/>
                </a:solidFill>
                <a:latin typeface="+mn-ea"/>
              </a:rPr>
              <a:t>Git</a:t>
            </a:r>
            <a:r>
              <a:rPr lang="ko-KR" altLang="en-US" b="1" dirty="0">
                <a:solidFill>
                  <a:srgbClr val="394851"/>
                </a:solidFill>
                <a:latin typeface="+mn-ea"/>
              </a:rPr>
              <a:t>에 공유한 </a:t>
            </a:r>
            <a:r>
              <a:rPr lang="en-US" altLang="ko-KR" b="1" dirty="0">
                <a:solidFill>
                  <a:srgbClr val="394851"/>
                </a:solidFill>
                <a:latin typeface="+mn-ea"/>
              </a:rPr>
              <a:t>Project source</a:t>
            </a:r>
            <a:r>
              <a:rPr lang="ko-KR" altLang="en-US" b="1" dirty="0">
                <a:solidFill>
                  <a:srgbClr val="394851"/>
                </a:solidFill>
                <a:latin typeface="+mn-ea"/>
              </a:rPr>
              <a:t>를 통해 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Hustar 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교육생 뿐만 아니라 여러 사람에게 공유</a:t>
            </a:r>
            <a:endParaRPr lang="en-US" altLang="ko-KR" b="1" dirty="0" smtClean="0">
              <a:solidFill>
                <a:srgbClr val="394851"/>
              </a:solidFill>
              <a:latin typeface="+mn-ea"/>
            </a:endParaRPr>
          </a:p>
          <a:p>
            <a:pPr algn="ctr"/>
            <a:endParaRPr lang="en-US" altLang="ko-KR" b="1" dirty="0" smtClean="0">
              <a:solidFill>
                <a:srgbClr val="39485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Jetson 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환경 구축 정보 공유 </a:t>
            </a:r>
            <a:endParaRPr lang="ko-KR" altLang="en-US" b="1" dirty="0">
              <a:solidFill>
                <a:srgbClr val="39485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3815" y="2150333"/>
            <a:ext cx="1803337" cy="1944722"/>
          </a:xfrm>
          <a:prstGeom prst="rect">
            <a:avLst/>
          </a:prstGeom>
        </p:spPr>
      </p:pic>
      <p:pic>
        <p:nvPicPr>
          <p:cNvPr id="36" name="Picture 18" descr="phone icon 이미지 검색결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4" t="10057" r="28589" b="17698"/>
          <a:stretch/>
        </p:blipFill>
        <p:spPr bwMode="auto">
          <a:xfrm>
            <a:off x="9133105" y="2219767"/>
            <a:ext cx="1132573" cy="180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711639" y="4347141"/>
            <a:ext cx="3332042" cy="17881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카드 구매 및 추가 부담 해소</a:t>
            </a:r>
            <a:endParaRPr lang="en-US" altLang="ko-KR" b="1" dirty="0" smtClean="0">
              <a:solidFill>
                <a:srgbClr val="394851"/>
              </a:solidFill>
              <a:latin typeface="+mn-ea"/>
            </a:endParaRPr>
          </a:p>
          <a:p>
            <a:pPr algn="ctr"/>
            <a:endParaRPr lang="en-US" altLang="ko-KR" b="1" dirty="0" smtClean="0">
              <a:solidFill>
                <a:srgbClr val="394851"/>
              </a:solidFill>
              <a:latin typeface="+mn-ea"/>
            </a:endParaRPr>
          </a:p>
          <a:p>
            <a:pPr algn="ctr"/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동시에 여러사람이 입출 가능</a:t>
            </a:r>
            <a:endParaRPr lang="en-US" altLang="ko-KR" b="1" dirty="0" smtClean="0">
              <a:solidFill>
                <a:srgbClr val="394851"/>
              </a:solidFill>
              <a:latin typeface="+mn-ea"/>
            </a:endParaRPr>
          </a:p>
          <a:p>
            <a:pPr algn="ctr"/>
            <a:endParaRPr lang="en-US" altLang="ko-KR" b="1" dirty="0" smtClean="0">
              <a:solidFill>
                <a:srgbClr val="394851"/>
              </a:solidFill>
              <a:latin typeface="+mn-ea"/>
            </a:endParaRPr>
          </a:p>
          <a:p>
            <a:pPr algn="ctr"/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허위 출</a:t>
            </a:r>
            <a:r>
              <a:rPr lang="en-US" altLang="ko-KR" b="1" dirty="0" smtClean="0">
                <a:solidFill>
                  <a:srgbClr val="394851"/>
                </a:solidFill>
                <a:latin typeface="+mn-ea"/>
              </a:rPr>
              <a:t>/</a:t>
            </a:r>
            <a:r>
              <a:rPr lang="ko-KR" altLang="en-US" b="1" dirty="0" smtClean="0">
                <a:solidFill>
                  <a:srgbClr val="394851"/>
                </a:solidFill>
                <a:latin typeface="+mn-ea"/>
              </a:rPr>
              <a:t>퇴근 방지</a:t>
            </a:r>
            <a:endParaRPr lang="ko-KR" altLang="en-US" b="1" dirty="0">
              <a:solidFill>
                <a:srgbClr val="394851"/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8033371" y="4347140"/>
            <a:ext cx="3332042" cy="17881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394851"/>
                </a:solidFill>
                <a:latin typeface="+mn-ea"/>
              </a:rPr>
              <a:t>어디서나 </a:t>
            </a:r>
            <a:r>
              <a:rPr lang="en-US" altLang="ko-KR" b="1" dirty="0">
                <a:solidFill>
                  <a:srgbClr val="394851"/>
                </a:solidFill>
                <a:latin typeface="+mn-ea"/>
              </a:rPr>
              <a:t>App</a:t>
            </a:r>
            <a:r>
              <a:rPr lang="ko-KR" altLang="en-US" b="1" dirty="0">
                <a:solidFill>
                  <a:srgbClr val="394851"/>
                </a:solidFill>
                <a:latin typeface="+mn-ea"/>
              </a:rPr>
              <a:t>을 통해 </a:t>
            </a:r>
            <a:r>
              <a:rPr lang="ko-KR" altLang="en-US" b="1" dirty="0" err="1">
                <a:solidFill>
                  <a:srgbClr val="394851"/>
                </a:solidFill>
                <a:latin typeface="+mn-ea"/>
              </a:rPr>
              <a:t>출석현황을</a:t>
            </a:r>
            <a:r>
              <a:rPr lang="ko-KR" altLang="en-US" b="1" dirty="0">
                <a:solidFill>
                  <a:srgbClr val="394851"/>
                </a:solidFill>
                <a:latin typeface="+mn-ea"/>
              </a:rPr>
              <a:t> 알 수 있음</a:t>
            </a:r>
            <a:endParaRPr lang="en-US" altLang="ko-KR" b="1" dirty="0">
              <a:solidFill>
                <a:srgbClr val="39485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891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INDEX</a:t>
            </a:r>
            <a:endParaRPr lang="ko-KR" altLang="en-US" sz="4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66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9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0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1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2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3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4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5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6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7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22086" y="1897025"/>
            <a:ext cx="10746797" cy="4082917"/>
            <a:chOff x="726472" y="1993241"/>
            <a:chExt cx="10746797" cy="4082917"/>
          </a:xfrm>
        </p:grpSpPr>
        <p:grpSp>
          <p:nvGrpSpPr>
            <p:cNvPr id="3" name="그룹 2"/>
            <p:cNvGrpSpPr/>
            <p:nvPr/>
          </p:nvGrpSpPr>
          <p:grpSpPr>
            <a:xfrm>
              <a:off x="726472" y="1993241"/>
              <a:ext cx="10746797" cy="623272"/>
              <a:chOff x="726160" y="1951076"/>
              <a:chExt cx="10746797" cy="623272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726160" y="1991779"/>
                <a:ext cx="541867" cy="54186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01</a:t>
                </a:r>
                <a:endParaRPr lang="ko-KR" altLang="en-US" sz="12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442993" y="1951076"/>
                <a:ext cx="10029964" cy="6232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200" b="1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j-lt"/>
                  </a:rPr>
                  <a:t>프로젝트 소개</a:t>
                </a:r>
                <a:endParaRPr lang="en-US" altLang="ko-KR" sz="3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726472" y="2858152"/>
              <a:ext cx="10746797" cy="623272"/>
              <a:chOff x="726160" y="1951076"/>
              <a:chExt cx="10746797" cy="623272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726160" y="1991779"/>
                <a:ext cx="541867" cy="54186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02</a:t>
                </a:r>
                <a:endParaRPr lang="ko-KR" altLang="en-US" sz="1200" b="1" dirty="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1442993" y="1951076"/>
                <a:ext cx="10029964" cy="6232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200" b="1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j-lt"/>
                  </a:rPr>
                  <a:t>프로젝트 개발</a:t>
                </a:r>
                <a:endParaRPr lang="en-US" altLang="ko-KR" sz="3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726472" y="3723063"/>
              <a:ext cx="10746797" cy="623272"/>
              <a:chOff x="726160" y="1951076"/>
              <a:chExt cx="10746797" cy="623272"/>
            </a:xfrm>
          </p:grpSpPr>
          <p:sp>
            <p:nvSpPr>
              <p:cNvPr id="88" name="타원 87"/>
              <p:cNvSpPr/>
              <p:nvPr/>
            </p:nvSpPr>
            <p:spPr>
              <a:xfrm>
                <a:off x="726160" y="1991779"/>
                <a:ext cx="541867" cy="54186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03</a:t>
                </a:r>
                <a:endParaRPr lang="ko-KR" altLang="en-US" sz="1200" b="1" dirty="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1442993" y="1951076"/>
                <a:ext cx="10029964" cy="6232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200" b="1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j-lt"/>
                  </a:rPr>
                  <a:t>시연 영상</a:t>
                </a:r>
                <a:endParaRPr lang="en-US" altLang="ko-KR" sz="3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</a:endParaRPr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726472" y="4587974"/>
              <a:ext cx="10746797" cy="623272"/>
              <a:chOff x="726160" y="1951076"/>
              <a:chExt cx="10746797" cy="623272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726160" y="1991779"/>
                <a:ext cx="541867" cy="54186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04</a:t>
                </a:r>
                <a:endParaRPr lang="ko-KR" altLang="en-US" sz="1200" b="1" dirty="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1442993" y="1951076"/>
                <a:ext cx="10029964" cy="6232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200" b="1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j-lt"/>
                  </a:rPr>
                  <a:t>기대 효과</a:t>
                </a:r>
                <a:endParaRPr lang="en-US" altLang="ko-KR" sz="3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726472" y="5452886"/>
              <a:ext cx="10746797" cy="623272"/>
              <a:chOff x="726160" y="1951076"/>
              <a:chExt cx="10746797" cy="623272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726160" y="1991779"/>
                <a:ext cx="541867" cy="54186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/>
                  <a:t>05</a:t>
                </a:r>
                <a:endParaRPr lang="ko-KR" altLang="en-US" sz="1200" b="1" dirty="0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1442993" y="1951076"/>
                <a:ext cx="10029964" cy="6232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3200" b="1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j-lt"/>
                  </a:rPr>
                  <a:t>발전 방향</a:t>
                </a:r>
                <a:endParaRPr lang="en-US" altLang="ko-KR" sz="3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502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solidDmnd">
            <a:fgClr>
              <a:srgbClr val="394851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3358714" y="3376633"/>
            <a:ext cx="5474573" cy="1047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52668" y="2469495"/>
            <a:ext cx="468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54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474504" y="2883218"/>
            <a:ext cx="754698" cy="986829"/>
            <a:chOff x="3179173" y="2227760"/>
            <a:chExt cx="2333603" cy="3051384"/>
          </a:xfrm>
        </p:grpSpPr>
        <p:grpSp>
          <p:nvGrpSpPr>
            <p:cNvPr id="40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1" name="직사각형 40"/>
            <p:cNvSpPr/>
            <p:nvPr/>
          </p:nvSpPr>
          <p:spPr>
            <a:xfrm>
              <a:off x="3476189" y="2227760"/>
              <a:ext cx="1739567" cy="72025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5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50" name="직사각형 49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4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13340" y="712516"/>
            <a:ext cx="364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주제 선정 배경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58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1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2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4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8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9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0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1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2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3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59" name="직사각형 58"/>
            <p:cNvSpPr/>
            <p:nvPr/>
          </p:nvSpPr>
          <p:spPr>
            <a:xfrm>
              <a:off x="3476190" y="2227759"/>
              <a:ext cx="1739566" cy="72025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1189133" y="1398836"/>
            <a:ext cx="9813734" cy="1409287"/>
            <a:chOff x="1477645" y="1908789"/>
            <a:chExt cx="9813734" cy="1409287"/>
          </a:xfrm>
        </p:grpSpPr>
        <p:sp>
          <p:nvSpPr>
            <p:cNvPr id="85" name="TextBox 84"/>
            <p:cNvSpPr txBox="1"/>
            <p:nvPr/>
          </p:nvSpPr>
          <p:spPr>
            <a:xfrm>
              <a:off x="1477645" y="1908789"/>
              <a:ext cx="98137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rgbClr val="7F7F7F"/>
                  </a:solidFill>
                  <a:latin typeface="+mn-ea"/>
                </a:rPr>
                <a:t>카메라를 통한 얼굴인식</a:t>
              </a:r>
              <a:r>
                <a:rPr lang="en-US" altLang="ko-KR" sz="3200" b="1" dirty="0">
                  <a:solidFill>
                    <a:srgbClr val="7F7F7F"/>
                  </a:solidFill>
                  <a:latin typeface="+mn-ea"/>
                </a:rPr>
                <a:t> </a:t>
              </a:r>
              <a:r>
                <a:rPr lang="ko-KR" altLang="en-US" sz="3200" b="1" dirty="0" smtClean="0">
                  <a:solidFill>
                    <a:srgbClr val="7F7F7F"/>
                  </a:solidFill>
                  <a:latin typeface="+mn-ea"/>
                </a:rPr>
                <a:t>출석 시스템 구축</a:t>
              </a:r>
              <a:endParaRPr lang="en-US" altLang="ko-KR" sz="3200" b="1" dirty="0" smtClean="0">
                <a:solidFill>
                  <a:srgbClr val="7F7F7F"/>
                </a:solidFill>
                <a:latin typeface="+mn-ea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270072" y="2610190"/>
              <a:ext cx="42288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394851"/>
                  </a:solidFill>
                  <a:latin typeface="+mn-ea"/>
                </a:rPr>
                <a:t>카드를 항상 소지하는 불편함 해소</a:t>
              </a:r>
              <a:endParaRPr lang="en-US" altLang="ko-KR" sz="2000" b="1" dirty="0" smtClean="0">
                <a:solidFill>
                  <a:srgbClr val="394851"/>
                </a:solidFill>
                <a:latin typeface="+mn-ea"/>
              </a:endParaRPr>
            </a:p>
            <a:p>
              <a:r>
                <a:rPr lang="ko-KR" altLang="en-US" sz="2000" b="1" dirty="0" smtClean="0">
                  <a:solidFill>
                    <a:srgbClr val="394851"/>
                  </a:solidFill>
                  <a:latin typeface="+mn-ea"/>
                </a:rPr>
                <a:t>다중 얼굴 인식을 통한 시간 절약</a:t>
              </a:r>
              <a:endParaRPr lang="ko-KR" altLang="en-US" sz="2000" b="1" dirty="0">
                <a:solidFill>
                  <a:srgbClr val="394851"/>
                </a:solidFill>
                <a:latin typeface="+mn-ea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754773" y="2975588"/>
            <a:ext cx="3138060" cy="3337288"/>
            <a:chOff x="6469964" y="1100263"/>
            <a:chExt cx="3138060" cy="3601499"/>
          </a:xfrm>
        </p:grpSpPr>
        <p:grpSp>
          <p:nvGrpSpPr>
            <p:cNvPr id="88" name="그룹 87"/>
            <p:cNvGrpSpPr/>
            <p:nvPr/>
          </p:nvGrpSpPr>
          <p:grpSpPr>
            <a:xfrm>
              <a:off x="6469964" y="1148539"/>
              <a:ext cx="3138060" cy="3467831"/>
              <a:chOff x="875559" y="2924749"/>
              <a:chExt cx="3138060" cy="3467831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875559" y="2924749"/>
                <a:ext cx="313806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 smtClean="0">
                    <a:solidFill>
                      <a:srgbClr val="7F7F7F"/>
                    </a:solidFill>
                  </a:rPr>
                  <a:t>기존 출석 방식</a:t>
                </a:r>
                <a:endParaRPr lang="ko-KR" alt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907491" y="5053752"/>
                <a:ext cx="3037232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srgbClr val="394851"/>
                    </a:solidFill>
                    <a:latin typeface="+mn-ea"/>
                  </a:rPr>
                  <a:t>대리 출석</a:t>
                </a:r>
                <a:endParaRPr lang="en-US" altLang="ko-KR" b="1" dirty="0" smtClean="0">
                  <a:solidFill>
                    <a:srgbClr val="394851"/>
                  </a:solidFill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srgbClr val="394851"/>
                    </a:solidFill>
                    <a:latin typeface="+mn-ea"/>
                  </a:rPr>
                  <a:t>대규모 강의 시 수업 지연</a:t>
                </a:r>
                <a:endParaRPr lang="en-US" altLang="ko-KR" b="1" dirty="0" smtClean="0">
                  <a:solidFill>
                    <a:srgbClr val="394851"/>
                  </a:solidFill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srgbClr val="394851"/>
                    </a:solidFill>
                    <a:latin typeface="+mn-ea"/>
                  </a:rPr>
                  <a:t>출석 누락</a:t>
                </a:r>
                <a:endParaRPr lang="ko-KR" altLang="en-US" b="1" dirty="0">
                  <a:solidFill>
                    <a:srgbClr val="394851"/>
                  </a:solidFill>
                  <a:latin typeface="+mn-ea"/>
                </a:endParaRPr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986204" y="3386414"/>
                <a:ext cx="2917946" cy="1695323"/>
                <a:chOff x="802654" y="4031034"/>
                <a:chExt cx="4207230" cy="2227497"/>
              </a:xfrm>
            </p:grpSpPr>
            <p:pic>
              <p:nvPicPr>
                <p:cNvPr id="93" name="그림 9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02654" y="4031034"/>
                  <a:ext cx="4207230" cy="2227497"/>
                </a:xfrm>
                <a:prstGeom prst="rect">
                  <a:avLst/>
                </a:prstGeom>
              </p:spPr>
            </p:pic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75380" y="4803683"/>
                  <a:ext cx="887028" cy="1325849"/>
                </a:xfrm>
                <a:prstGeom prst="rect">
                  <a:avLst/>
                </a:prstGeom>
              </p:spPr>
            </p:pic>
            <p:pic>
              <p:nvPicPr>
                <p:cNvPr id="95" name="그림 9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83107" y="5013203"/>
                  <a:ext cx="722145" cy="1116329"/>
                </a:xfrm>
                <a:prstGeom prst="rect">
                  <a:avLst/>
                </a:prstGeom>
              </p:spPr>
            </p:pic>
          </p:grpSp>
        </p:grpSp>
        <p:sp>
          <p:nvSpPr>
            <p:cNvPr id="89" name="직사각형 88"/>
            <p:cNvSpPr/>
            <p:nvPr/>
          </p:nvSpPr>
          <p:spPr>
            <a:xfrm>
              <a:off x="6494464" y="1100263"/>
              <a:ext cx="3087184" cy="36014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4112305" y="3860853"/>
            <a:ext cx="1134488" cy="1357025"/>
            <a:chOff x="4560712" y="3860853"/>
            <a:chExt cx="1134488" cy="1357025"/>
          </a:xfrm>
        </p:grpSpPr>
        <p:pic>
          <p:nvPicPr>
            <p:cNvPr id="99" name="그래픽 4" descr="신용 카드">
              <a:extLst>
                <a:ext uri="{FF2B5EF4-FFF2-40B4-BE49-F238E27FC236}">
                  <a16:creationId xmlns:a16="http://schemas.microsoft.com/office/drawing/2014/main" xmlns="" id="{31C0D4E3-5CC0-7C4B-9793-BBD95FCA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560712" y="4475441"/>
              <a:ext cx="525739" cy="742437"/>
            </a:xfrm>
            <a:prstGeom prst="rect">
              <a:avLst/>
            </a:prstGeom>
          </p:spPr>
        </p:pic>
        <p:pic>
          <p:nvPicPr>
            <p:cNvPr id="100" name="그래픽 7" descr="Stream">
              <a:extLst>
                <a:ext uri="{FF2B5EF4-FFF2-40B4-BE49-F238E27FC236}">
                  <a16:creationId xmlns:a16="http://schemas.microsoft.com/office/drawing/2014/main" xmlns="" id="{E6E53274-ADA8-4E47-9E90-DF770F541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169461" y="4475440"/>
              <a:ext cx="525739" cy="742437"/>
            </a:xfrm>
            <a:prstGeom prst="rect">
              <a:avLst/>
            </a:prstGeom>
          </p:spPr>
        </p:pic>
        <p:pic>
          <p:nvPicPr>
            <p:cNvPr id="101" name="그래픽 9" descr="컴퓨터">
              <a:extLst>
                <a:ext uri="{FF2B5EF4-FFF2-40B4-BE49-F238E27FC236}">
                  <a16:creationId xmlns:a16="http://schemas.microsoft.com/office/drawing/2014/main" xmlns="" id="{4F35263E-DC41-1541-8B95-9AB901247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4926007" y="3860853"/>
              <a:ext cx="525739" cy="742437"/>
            </a:xfrm>
            <a:prstGeom prst="rect">
              <a:avLst/>
            </a:prstGeom>
          </p:spPr>
        </p:pic>
      </p:grpSp>
      <p:grpSp>
        <p:nvGrpSpPr>
          <p:cNvPr id="102" name="그룹 101"/>
          <p:cNvGrpSpPr/>
          <p:nvPr/>
        </p:nvGrpSpPr>
        <p:grpSpPr>
          <a:xfrm>
            <a:off x="7044017" y="3736060"/>
            <a:ext cx="728079" cy="1464565"/>
            <a:chOff x="5638800" y="1919514"/>
            <a:chExt cx="914400" cy="1680359"/>
          </a:xfrm>
        </p:grpSpPr>
        <p:pic>
          <p:nvPicPr>
            <p:cNvPr id="104" name="그래픽 11" descr="웹 캠">
              <a:extLst>
                <a:ext uri="{FF2B5EF4-FFF2-40B4-BE49-F238E27FC236}">
                  <a16:creationId xmlns:a16="http://schemas.microsoft.com/office/drawing/2014/main" xmlns="" id="{D6EC2540-63CB-314E-A9E4-B3DC5C4A3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5638800" y="2685473"/>
              <a:ext cx="914400" cy="914400"/>
            </a:xfrm>
            <a:prstGeom prst="rect">
              <a:avLst/>
            </a:prstGeom>
          </p:spPr>
        </p:pic>
        <p:pic>
          <p:nvPicPr>
            <p:cNvPr id="106" name="그래픽 9" descr="컴퓨터">
              <a:extLst>
                <a:ext uri="{FF2B5EF4-FFF2-40B4-BE49-F238E27FC236}">
                  <a16:creationId xmlns:a16="http://schemas.microsoft.com/office/drawing/2014/main" xmlns="" id="{4F35263E-DC41-1541-8B95-9AB901247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5638800" y="1919514"/>
              <a:ext cx="914400" cy="914400"/>
            </a:xfrm>
            <a:prstGeom prst="rect">
              <a:avLst/>
            </a:prstGeom>
          </p:spPr>
        </p:pic>
      </p:grpSp>
      <p:grpSp>
        <p:nvGrpSpPr>
          <p:cNvPr id="110" name="그룹 109"/>
          <p:cNvGrpSpPr/>
          <p:nvPr/>
        </p:nvGrpSpPr>
        <p:grpSpPr>
          <a:xfrm>
            <a:off x="5377354" y="3801053"/>
            <a:ext cx="1528741" cy="1032111"/>
            <a:chOff x="5790597" y="3801053"/>
            <a:chExt cx="1528741" cy="1032111"/>
          </a:xfrm>
        </p:grpSpPr>
        <p:sp>
          <p:nvSpPr>
            <p:cNvPr id="112" name="오른쪽 화살표 111"/>
            <p:cNvSpPr/>
            <p:nvPr/>
          </p:nvSpPr>
          <p:spPr>
            <a:xfrm>
              <a:off x="5790597" y="4283683"/>
              <a:ext cx="1528741" cy="549481"/>
            </a:xfrm>
            <a:prstGeom prst="rightArrow">
              <a:avLst>
                <a:gd name="adj1" fmla="val 42730"/>
                <a:gd name="adj2" fmla="val 50000"/>
              </a:avLst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F7F7F"/>
                </a:solidFill>
              </a:endParaRPr>
            </a:p>
          </p:txBody>
        </p:sp>
        <p:grpSp>
          <p:nvGrpSpPr>
            <p:cNvPr id="113" name="그룹 112"/>
            <p:cNvGrpSpPr/>
            <p:nvPr/>
          </p:nvGrpSpPr>
          <p:grpSpPr>
            <a:xfrm>
              <a:off x="6080358" y="3801053"/>
              <a:ext cx="863101" cy="985807"/>
              <a:chOff x="2931226" y="3942277"/>
              <a:chExt cx="2243116" cy="2318328"/>
            </a:xfrm>
          </p:grpSpPr>
          <p:grpSp>
            <p:nvGrpSpPr>
              <p:cNvPr id="114" name="그룹 113"/>
              <p:cNvGrpSpPr/>
              <p:nvPr/>
            </p:nvGrpSpPr>
            <p:grpSpPr>
              <a:xfrm>
                <a:off x="3146961" y="4644241"/>
                <a:ext cx="1820223" cy="914400"/>
                <a:chOff x="3146961" y="4644241"/>
                <a:chExt cx="1820223" cy="914400"/>
              </a:xfrm>
            </p:grpSpPr>
            <p:pic>
              <p:nvPicPr>
                <p:cNvPr id="116" name="그래픽 4" descr="신용 카드">
                  <a:extLst>
                    <a:ext uri="{FF2B5EF4-FFF2-40B4-BE49-F238E27FC236}">
                      <a16:creationId xmlns:a16="http://schemas.microsoft.com/office/drawing/2014/main" xmlns="" id="{31C0D4E3-5CC0-7C4B-9793-BBD95FCA0A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6961" y="464424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17" name="그래픽 7" descr="Stream">
                  <a:extLst>
                    <a:ext uri="{FF2B5EF4-FFF2-40B4-BE49-F238E27FC236}">
                      <a16:creationId xmlns:a16="http://schemas.microsoft.com/office/drawing/2014/main" xmlns="" id="{E6E53274-ADA8-4E47-9E90-DF770F541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2784" y="4644241"/>
                  <a:ext cx="914400" cy="914400"/>
                </a:xfrm>
                <a:prstGeom prst="rect">
                  <a:avLst/>
                </a:prstGeom>
              </p:spPr>
            </p:pic>
          </p:grpSp>
          <p:sp>
            <p:nvSpPr>
              <p:cNvPr id="115" name="곱셈 기호 114"/>
              <p:cNvSpPr/>
              <p:nvPr/>
            </p:nvSpPr>
            <p:spPr>
              <a:xfrm>
                <a:off x="2931226" y="3942277"/>
                <a:ext cx="2243116" cy="2318328"/>
              </a:xfrm>
              <a:prstGeom prst="mathMultiply">
                <a:avLst>
                  <a:gd name="adj1" fmla="val 910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18" name="그림 1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467" y="2505110"/>
            <a:ext cx="1536872" cy="2201557"/>
          </a:xfrm>
          <a:prstGeom prst="rect">
            <a:avLst/>
          </a:prstGeom>
        </p:spPr>
      </p:pic>
      <p:pic>
        <p:nvPicPr>
          <p:cNvPr id="119" name="Google Shape;76;p16"/>
          <p:cNvPicPr preferRelativeResize="0"/>
          <p:nvPr/>
        </p:nvPicPr>
        <p:blipFill rotWithShape="1">
          <a:blip r:embed="rId14">
            <a:alphaModFix/>
          </a:blip>
          <a:srcRect l="34657" t="15222" b="2851"/>
          <a:stretch/>
        </p:blipFill>
        <p:spPr>
          <a:xfrm>
            <a:off x="8627338" y="4099544"/>
            <a:ext cx="2653756" cy="2026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74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36" name="직사각형 3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4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56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8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9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0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1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2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3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4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5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6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7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57" name="직사각형 56"/>
            <p:cNvSpPr/>
            <p:nvPr/>
          </p:nvSpPr>
          <p:spPr>
            <a:xfrm>
              <a:off x="3476190" y="2227759"/>
              <a:ext cx="1739566" cy="72025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58328" y="2188445"/>
            <a:ext cx="10935712" cy="4118868"/>
            <a:chOff x="658328" y="2188445"/>
            <a:chExt cx="10935712" cy="4118868"/>
          </a:xfrm>
        </p:grpSpPr>
        <p:grpSp>
          <p:nvGrpSpPr>
            <p:cNvPr id="69" name="그룹 68"/>
            <p:cNvGrpSpPr/>
            <p:nvPr/>
          </p:nvGrpSpPr>
          <p:grpSpPr>
            <a:xfrm>
              <a:off x="658328" y="2188445"/>
              <a:ext cx="2492199" cy="4111751"/>
              <a:chOff x="528527" y="1110709"/>
              <a:chExt cx="2492199" cy="4111751"/>
            </a:xfrm>
          </p:grpSpPr>
          <p:pic>
            <p:nvPicPr>
              <p:cNvPr id="91" name="Google Shape;91;p1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88128" y="1913647"/>
                <a:ext cx="2388232" cy="18846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" name="모서리가 둥근 직사각형 91"/>
              <p:cNvSpPr/>
              <p:nvPr/>
            </p:nvSpPr>
            <p:spPr>
              <a:xfrm>
                <a:off x="530877" y="1110709"/>
                <a:ext cx="2489849" cy="411175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30877" y="1126617"/>
                <a:ext cx="248984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b="1" dirty="0">
                    <a:solidFill>
                      <a:srgbClr val="7F7F7F"/>
                    </a:solidFill>
                    <a:latin typeface="+mn-ea"/>
                  </a:rPr>
                  <a:t>포스코</a:t>
                </a:r>
                <a:endParaRPr lang="en-US" altLang="ko-KR" sz="2400" b="1" dirty="0">
                  <a:solidFill>
                    <a:srgbClr val="7F7F7F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en-US" altLang="ko-KR" b="1" dirty="0" smtClean="0">
                    <a:solidFill>
                      <a:srgbClr val="7F7F7F"/>
                    </a:solidFill>
                    <a:latin typeface="+mn-ea"/>
                  </a:rPr>
                  <a:t>Face-</a:t>
                </a:r>
                <a:r>
                  <a:rPr lang="en-US" altLang="ko-KR" b="1" dirty="0" err="1" smtClean="0">
                    <a:solidFill>
                      <a:srgbClr val="7F7F7F"/>
                    </a:solidFill>
                    <a:latin typeface="+mn-ea"/>
                  </a:rPr>
                  <a:t>ro</a:t>
                </a:r>
                <a:endParaRPr lang="en-US" altLang="ko-KR" b="1" dirty="0">
                  <a:solidFill>
                    <a:srgbClr val="7F7F7F"/>
                  </a:solidFill>
                  <a:latin typeface="+mn-ea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30877" y="3885636"/>
                <a:ext cx="24898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dirty="0">
                    <a:solidFill>
                      <a:srgbClr val="394851"/>
                    </a:solidFill>
                  </a:rPr>
                  <a:t>결제시스템 및 </a:t>
                </a:r>
                <a:r>
                  <a:rPr lang="ko-KR" altLang="en-US" dirty="0" err="1">
                    <a:solidFill>
                      <a:srgbClr val="394851"/>
                    </a:solidFill>
                  </a:rPr>
                  <a:t>보안시설의</a:t>
                </a:r>
                <a:r>
                  <a:rPr lang="ko-KR" altLang="en-US" dirty="0">
                    <a:solidFill>
                      <a:srgbClr val="394851"/>
                    </a:solidFill>
                  </a:rPr>
                  <a:t> </a:t>
                </a:r>
                <a:r>
                  <a:rPr lang="ko-KR" altLang="en-US" b="1" dirty="0">
                    <a:solidFill>
                      <a:srgbClr val="394851"/>
                    </a:solidFill>
                  </a:rPr>
                  <a:t>출입 시스템 </a:t>
                </a:r>
                <a:r>
                  <a:rPr lang="ko-KR" altLang="en-US" dirty="0">
                    <a:solidFill>
                      <a:srgbClr val="394851"/>
                    </a:solidFill>
                  </a:rPr>
                  <a:t>등 다양한 분야 적용 예정</a:t>
                </a:r>
              </a:p>
            </p:txBody>
          </p:sp>
          <p:cxnSp>
            <p:nvCxnSpPr>
              <p:cNvPr id="95" name="직선 연결선 94"/>
              <p:cNvCxnSpPr/>
              <p:nvPr/>
            </p:nvCxnSpPr>
            <p:spPr>
              <a:xfrm>
                <a:off x="530877" y="1856632"/>
                <a:ext cx="24898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>
                <a:off x="528527" y="3863645"/>
                <a:ext cx="24898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그룹 69"/>
            <p:cNvGrpSpPr/>
            <p:nvPr/>
          </p:nvGrpSpPr>
          <p:grpSpPr>
            <a:xfrm>
              <a:off x="3482381" y="2195561"/>
              <a:ext cx="2492199" cy="4111751"/>
              <a:chOff x="3327411" y="1074107"/>
              <a:chExt cx="2492199" cy="4111751"/>
            </a:xfrm>
          </p:grpSpPr>
          <p:pic>
            <p:nvPicPr>
              <p:cNvPr id="85" name="Google Shape;85;p1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80163" y="1890015"/>
                <a:ext cx="2388232" cy="18846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" name="모서리가 둥근 직사각형 85"/>
              <p:cNvSpPr/>
              <p:nvPr/>
            </p:nvSpPr>
            <p:spPr>
              <a:xfrm>
                <a:off x="3329761" y="1074107"/>
                <a:ext cx="2489849" cy="411175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3329761" y="1090015"/>
                <a:ext cx="248984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b="1" dirty="0" err="1" smtClean="0">
                    <a:solidFill>
                      <a:srgbClr val="7F7F7F"/>
                    </a:solidFill>
                    <a:latin typeface="+mn-ea"/>
                  </a:rPr>
                  <a:t>삼성에스원</a:t>
                </a:r>
                <a:endParaRPr lang="en-US" altLang="ko-KR" sz="2400" b="1" dirty="0" smtClean="0">
                  <a:solidFill>
                    <a:srgbClr val="7F7F7F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ko-KR" altLang="en-US" b="1" dirty="0" smtClean="0">
                    <a:solidFill>
                      <a:srgbClr val="7F7F7F"/>
                    </a:solidFill>
                    <a:latin typeface="+mn-ea"/>
                  </a:rPr>
                  <a:t>차세대 보안 솔루션</a:t>
                </a:r>
                <a:endParaRPr lang="en-US" altLang="ko-KR" b="1" dirty="0">
                  <a:solidFill>
                    <a:srgbClr val="7F7F7F"/>
                  </a:solidFill>
                  <a:latin typeface="+mn-ea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3329761" y="3849034"/>
                <a:ext cx="24898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dirty="0" smtClean="0">
                    <a:solidFill>
                      <a:srgbClr val="394851"/>
                    </a:solidFill>
                  </a:rPr>
                  <a:t>무인화 솔루션</a:t>
                </a:r>
                <a:r>
                  <a:rPr lang="en-US" altLang="ko-KR" dirty="0" smtClean="0">
                    <a:solidFill>
                      <a:srgbClr val="394851"/>
                    </a:solidFill>
                  </a:rPr>
                  <a:t>, </a:t>
                </a:r>
                <a:r>
                  <a:rPr lang="ko-KR" altLang="en-US" dirty="0" smtClean="0">
                    <a:solidFill>
                      <a:srgbClr val="394851"/>
                    </a:solidFill>
                  </a:rPr>
                  <a:t>범죄예방 및 직원 </a:t>
                </a:r>
                <a:r>
                  <a:rPr lang="ko-KR" altLang="en-US" b="1" dirty="0" smtClean="0">
                    <a:solidFill>
                      <a:srgbClr val="394851"/>
                    </a:solidFill>
                  </a:rPr>
                  <a:t>출입 시스템 </a:t>
                </a:r>
                <a:r>
                  <a:rPr lang="ko-KR" altLang="en-US" dirty="0" smtClean="0">
                    <a:solidFill>
                      <a:srgbClr val="394851"/>
                    </a:solidFill>
                  </a:rPr>
                  <a:t>구축</a:t>
                </a:r>
                <a:endParaRPr lang="en-US" altLang="ko-KR" dirty="0" smtClean="0">
                  <a:solidFill>
                    <a:srgbClr val="394851"/>
                  </a:solidFill>
                </a:endParaRPr>
              </a:p>
            </p:txBody>
          </p:sp>
          <p:cxnSp>
            <p:nvCxnSpPr>
              <p:cNvPr id="89" name="직선 연결선 88"/>
              <p:cNvCxnSpPr/>
              <p:nvPr/>
            </p:nvCxnSpPr>
            <p:spPr>
              <a:xfrm>
                <a:off x="3329761" y="1820030"/>
                <a:ext cx="24898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3327411" y="3827043"/>
                <a:ext cx="24898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그룹 70"/>
            <p:cNvGrpSpPr/>
            <p:nvPr/>
          </p:nvGrpSpPr>
          <p:grpSpPr>
            <a:xfrm>
              <a:off x="6301054" y="2195561"/>
              <a:ext cx="2492199" cy="4111751"/>
              <a:chOff x="6168390" y="1074107"/>
              <a:chExt cx="2492199" cy="4111751"/>
            </a:xfrm>
          </p:grpSpPr>
          <p:pic>
            <p:nvPicPr>
              <p:cNvPr id="79" name="Google Shape;92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26047" y="1895437"/>
                <a:ext cx="2388232" cy="18846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" name="모서리가 둥근 직사각형 79"/>
              <p:cNvSpPr/>
              <p:nvPr/>
            </p:nvSpPr>
            <p:spPr>
              <a:xfrm>
                <a:off x="6170740" y="1074107"/>
                <a:ext cx="2489849" cy="411175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6170740" y="1090015"/>
                <a:ext cx="248984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b="1" dirty="0" smtClean="0">
                    <a:solidFill>
                      <a:srgbClr val="7F7F7F"/>
                    </a:solidFill>
                    <a:latin typeface="+mn-ea"/>
                  </a:rPr>
                  <a:t>구글</a:t>
                </a:r>
                <a:endParaRPr lang="en-US" altLang="ko-KR" sz="2400" b="1" dirty="0" smtClean="0">
                  <a:solidFill>
                    <a:srgbClr val="7F7F7F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en-US" altLang="ko-KR" b="1" dirty="0" smtClean="0">
                    <a:solidFill>
                      <a:srgbClr val="7F7F7F"/>
                    </a:solidFill>
                    <a:latin typeface="+mn-ea"/>
                  </a:rPr>
                  <a:t>Nest Hum Max</a:t>
                </a:r>
                <a:endParaRPr lang="en-US" altLang="ko-KR" b="1" dirty="0">
                  <a:solidFill>
                    <a:srgbClr val="7F7F7F"/>
                  </a:solidFill>
                  <a:latin typeface="+mn-ea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6170740" y="3849034"/>
                <a:ext cx="24898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ko-KR" dirty="0" smtClean="0">
                    <a:solidFill>
                      <a:srgbClr val="394851"/>
                    </a:solidFill>
                  </a:rPr>
                  <a:t>AI </a:t>
                </a:r>
                <a:r>
                  <a:rPr lang="ko-KR" altLang="en-US" dirty="0" smtClean="0">
                    <a:solidFill>
                      <a:srgbClr val="394851"/>
                    </a:solidFill>
                  </a:rPr>
                  <a:t>스피커 </a:t>
                </a:r>
                <a:r>
                  <a:rPr lang="en-US" altLang="ko-KR" dirty="0" smtClean="0">
                    <a:solidFill>
                      <a:srgbClr val="394851"/>
                    </a:solidFill>
                  </a:rPr>
                  <a:t>+ </a:t>
                </a:r>
                <a:r>
                  <a:rPr lang="ko-KR" altLang="en-US" b="1" dirty="0" smtClean="0">
                    <a:solidFill>
                      <a:srgbClr val="394851"/>
                    </a:solidFill>
                  </a:rPr>
                  <a:t>얼굴인식</a:t>
                </a:r>
                <a:r>
                  <a:rPr lang="ko-KR" altLang="en-US" dirty="0" smtClean="0">
                    <a:solidFill>
                      <a:srgbClr val="394851"/>
                    </a:solidFill>
                  </a:rPr>
                  <a:t>의 결합으로 좀 더 다양한 </a:t>
                </a:r>
                <a:r>
                  <a:rPr lang="ko-KR" altLang="en-US" dirty="0" err="1" smtClean="0">
                    <a:solidFill>
                      <a:srgbClr val="394851"/>
                    </a:solidFill>
                  </a:rPr>
                  <a:t>스마트홈</a:t>
                </a:r>
                <a:r>
                  <a:rPr lang="ko-KR" altLang="en-US" dirty="0" smtClean="0">
                    <a:solidFill>
                      <a:srgbClr val="394851"/>
                    </a:solidFill>
                  </a:rPr>
                  <a:t> 구축</a:t>
                </a:r>
                <a:endParaRPr lang="ko-KR" altLang="en-US" dirty="0">
                  <a:solidFill>
                    <a:srgbClr val="394851"/>
                  </a:solidFill>
                </a:endParaRPr>
              </a:p>
            </p:txBody>
          </p:sp>
          <p:cxnSp>
            <p:nvCxnSpPr>
              <p:cNvPr id="83" name="직선 연결선 82"/>
              <p:cNvCxnSpPr/>
              <p:nvPr/>
            </p:nvCxnSpPr>
            <p:spPr>
              <a:xfrm>
                <a:off x="6170740" y="1820030"/>
                <a:ext cx="24898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6168390" y="3827043"/>
                <a:ext cx="24898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/>
            <p:cNvGrpSpPr/>
            <p:nvPr/>
          </p:nvGrpSpPr>
          <p:grpSpPr>
            <a:xfrm>
              <a:off x="9101841" y="2195562"/>
              <a:ext cx="2492199" cy="4111751"/>
              <a:chOff x="9248628" y="998700"/>
              <a:chExt cx="2492199" cy="4111751"/>
            </a:xfrm>
          </p:grpSpPr>
          <p:pic>
            <p:nvPicPr>
              <p:cNvPr id="73" name="Google Shape;84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299436" y="1825250"/>
                <a:ext cx="2388232" cy="18846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" name="모서리가 둥근 직사각형 73"/>
              <p:cNvSpPr/>
              <p:nvPr/>
            </p:nvSpPr>
            <p:spPr>
              <a:xfrm>
                <a:off x="9250978" y="998700"/>
                <a:ext cx="2489849" cy="4111751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9250978" y="1014608"/>
                <a:ext cx="248984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2400" b="1" dirty="0" smtClean="0">
                    <a:solidFill>
                      <a:srgbClr val="7F7F7F"/>
                    </a:solidFill>
                    <a:latin typeface="+mn-ea"/>
                  </a:rPr>
                  <a:t>중국</a:t>
                </a:r>
                <a:endParaRPr lang="en-US" altLang="ko-KR" sz="2400" b="1" dirty="0" smtClean="0">
                  <a:solidFill>
                    <a:srgbClr val="7F7F7F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ko-KR" altLang="en-US" b="1" dirty="0" smtClean="0">
                    <a:solidFill>
                      <a:srgbClr val="7F7F7F"/>
                    </a:solidFill>
                    <a:latin typeface="+mn-ea"/>
                  </a:rPr>
                  <a:t>항저우전자과기대학</a:t>
                </a:r>
                <a:endParaRPr lang="en-US" altLang="ko-KR" b="1" dirty="0">
                  <a:solidFill>
                    <a:srgbClr val="7F7F7F"/>
                  </a:solidFill>
                  <a:latin typeface="+mn-ea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9250978" y="3773627"/>
                <a:ext cx="24898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ko-KR" altLang="en-US" dirty="0" smtClean="0">
                    <a:solidFill>
                      <a:srgbClr val="394851"/>
                    </a:solidFill>
                  </a:rPr>
                  <a:t>학생출석시스템을 통해 결석률을 줄이고</a:t>
                </a:r>
                <a:r>
                  <a:rPr lang="en-US" altLang="ko-KR" dirty="0" smtClean="0">
                    <a:solidFill>
                      <a:srgbClr val="394851"/>
                    </a:solidFill>
                  </a:rPr>
                  <a:t>, </a:t>
                </a:r>
                <a:r>
                  <a:rPr lang="ko-KR" altLang="en-US" dirty="0" smtClean="0">
                    <a:solidFill>
                      <a:srgbClr val="394851"/>
                    </a:solidFill>
                  </a:rPr>
                  <a:t>결석 이유를 찾아내어 카테고리화</a:t>
                </a:r>
                <a:endParaRPr lang="ko-KR" altLang="en-US" dirty="0">
                  <a:solidFill>
                    <a:srgbClr val="394851"/>
                  </a:solidFill>
                </a:endParaRPr>
              </a:p>
            </p:txBody>
          </p:sp>
          <p:cxnSp>
            <p:nvCxnSpPr>
              <p:cNvPr id="77" name="직선 연결선 76"/>
              <p:cNvCxnSpPr/>
              <p:nvPr/>
            </p:nvCxnSpPr>
            <p:spPr>
              <a:xfrm>
                <a:off x="9250978" y="1744623"/>
                <a:ext cx="24898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9248628" y="3751636"/>
                <a:ext cx="2489849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/>
          <p:cNvSpPr txBox="1"/>
          <p:nvPr/>
        </p:nvSpPr>
        <p:spPr>
          <a:xfrm>
            <a:off x="1133644" y="1576666"/>
            <a:ext cx="153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경북 지역</a:t>
            </a:r>
            <a:endParaRPr lang="ko-KR" altLang="en-US" sz="24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8125250" y="1579038"/>
            <a:ext cx="153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해외</a:t>
            </a:r>
            <a:endParaRPr lang="ko-KR" altLang="en-US" sz="24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3957697" y="1576666"/>
            <a:ext cx="153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국내</a:t>
            </a:r>
            <a:endParaRPr lang="ko-KR" altLang="en-US" sz="24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8213340" y="712516"/>
            <a:ext cx="364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기업 현황 및 기술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229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소개</a:t>
            </a:r>
            <a:endParaRPr lang="ko-KR" altLang="en-US" sz="4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213340" y="712516"/>
            <a:ext cx="364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목표 및 방향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88" y="2005057"/>
            <a:ext cx="4209051" cy="3839012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180592" y="3572899"/>
            <a:ext cx="1127760" cy="703328"/>
          </a:xfrm>
          <a:prstGeom prst="rightArrow">
            <a:avLst/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305" y="1911792"/>
            <a:ext cx="4984742" cy="41868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479" y="4303935"/>
            <a:ext cx="1478613" cy="3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pattFill prst="solidDmnd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73238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28824" y="1347669"/>
            <a:ext cx="11533323" cy="5303652"/>
          </a:xfrm>
          <a:prstGeom prst="roundRect">
            <a:avLst>
              <a:gd name="adj" fmla="val 36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3498" y="121147"/>
            <a:ext cx="11844000" cy="1200526"/>
            <a:chOff x="148446" y="121147"/>
            <a:chExt cx="11844000" cy="1200526"/>
          </a:xfrm>
        </p:grpSpPr>
        <p:sp>
          <p:nvSpPr>
            <p:cNvPr id="6" name="직사각형 5"/>
            <p:cNvSpPr/>
            <p:nvPr/>
          </p:nvSpPr>
          <p:spPr>
            <a:xfrm>
              <a:off x="303772" y="291230"/>
              <a:ext cx="11533323" cy="861165"/>
            </a:xfrm>
            <a:prstGeom prst="rect">
              <a:avLst/>
            </a:prstGeom>
            <a:solidFill>
              <a:schemeClr val="bg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48446" y="294361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837095" y="121147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48446" y="1152395"/>
              <a:ext cx="11844000" cy="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318385" y="133673"/>
              <a:ext cx="0" cy="1188000"/>
            </a:xfrm>
            <a:prstGeom prst="line">
              <a:avLst/>
            </a:prstGeom>
            <a:ln>
              <a:solidFill>
                <a:schemeClr val="bg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267095" y="377796"/>
            <a:ext cx="96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  <a:endParaRPr lang="ko-KR" altLang="en-US" sz="40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66588" y="399783"/>
            <a:ext cx="504951" cy="660265"/>
            <a:chOff x="3179173" y="2227759"/>
            <a:chExt cx="2333603" cy="3051385"/>
          </a:xfrm>
        </p:grpSpPr>
        <p:grpSp>
          <p:nvGrpSpPr>
            <p:cNvPr id="43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4" name="직사각형 43"/>
            <p:cNvSpPr/>
            <p:nvPr/>
          </p:nvSpPr>
          <p:spPr>
            <a:xfrm>
              <a:off x="3476189" y="2227759"/>
              <a:ext cx="1739567" cy="7202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</a:t>
              </a:r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213340" y="712516"/>
            <a:ext cx="3640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HW </a:t>
            </a:r>
            <a:r>
              <a:rPr lang="ko-KR" altLang="en-US" sz="24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구조도</a:t>
            </a:r>
            <a:endParaRPr lang="ko-KR" altLang="en-US" sz="24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39" y="1962411"/>
            <a:ext cx="8830492" cy="408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solidDmnd">
            <a:fgClr>
              <a:srgbClr val="394851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3358714" y="3376633"/>
            <a:ext cx="5474573" cy="1047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752668" y="2469495"/>
            <a:ext cx="468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프로젝트 개발</a:t>
            </a:r>
            <a:endParaRPr lang="ko-KR" altLang="en-US" sz="54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8474504" y="2883218"/>
            <a:ext cx="754698" cy="986829"/>
            <a:chOff x="3179173" y="2227760"/>
            <a:chExt cx="2333603" cy="3051384"/>
          </a:xfrm>
        </p:grpSpPr>
        <p:grpSp>
          <p:nvGrpSpPr>
            <p:cNvPr id="40" name="Group 47"/>
            <p:cNvGrpSpPr>
              <a:grpSpLocks noChangeAspect="1"/>
            </p:cNvGrpSpPr>
            <p:nvPr/>
          </p:nvGrpSpPr>
          <p:grpSpPr bwMode="auto">
            <a:xfrm rot="10800000" flipV="1">
              <a:off x="3179173" y="2405785"/>
              <a:ext cx="2333603" cy="2873359"/>
              <a:chOff x="2529" y="546"/>
              <a:chExt cx="2620" cy="3226"/>
            </a:xfrm>
            <a:effectLst>
              <a:outerShdw blurRad="228600" dist="2286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Freeform 49"/>
              <p:cNvSpPr>
                <a:spLocks/>
              </p:cNvSpPr>
              <p:nvPr/>
            </p:nvSpPr>
            <p:spPr bwMode="auto">
              <a:xfrm>
                <a:off x="3042" y="3066"/>
                <a:ext cx="1593" cy="706"/>
              </a:xfrm>
              <a:custGeom>
                <a:avLst/>
                <a:gdLst>
                  <a:gd name="T0" fmla="*/ 1739 w 3186"/>
                  <a:gd name="T1" fmla="*/ 4 h 1412"/>
                  <a:gd name="T2" fmla="*/ 2018 w 3186"/>
                  <a:gd name="T3" fmla="*/ 34 h 1412"/>
                  <a:gd name="T4" fmla="*/ 2277 w 3186"/>
                  <a:gd name="T5" fmla="*/ 89 h 1412"/>
                  <a:gd name="T6" fmla="*/ 2513 w 3186"/>
                  <a:gd name="T7" fmla="*/ 169 h 1412"/>
                  <a:gd name="T8" fmla="*/ 2721 w 3186"/>
                  <a:gd name="T9" fmla="*/ 269 h 1412"/>
                  <a:gd name="T10" fmla="*/ 2895 w 3186"/>
                  <a:gd name="T11" fmla="*/ 389 h 1412"/>
                  <a:gd name="T12" fmla="*/ 3033 w 3186"/>
                  <a:gd name="T13" fmla="*/ 527 h 1412"/>
                  <a:gd name="T14" fmla="*/ 3129 w 3186"/>
                  <a:gd name="T15" fmla="*/ 676 h 1412"/>
                  <a:gd name="T16" fmla="*/ 3180 w 3186"/>
                  <a:gd name="T17" fmla="*/ 835 h 1412"/>
                  <a:gd name="T18" fmla="*/ 3180 w 3186"/>
                  <a:gd name="T19" fmla="*/ 963 h 1412"/>
                  <a:gd name="T20" fmla="*/ 3129 w 3186"/>
                  <a:gd name="T21" fmla="*/ 1049 h 1412"/>
                  <a:gd name="T22" fmla="*/ 3033 w 3186"/>
                  <a:gd name="T23" fmla="*/ 1130 h 1412"/>
                  <a:gd name="T24" fmla="*/ 2893 w 3186"/>
                  <a:gd name="T25" fmla="*/ 1202 h 1412"/>
                  <a:gd name="T26" fmla="*/ 2719 w 3186"/>
                  <a:gd name="T27" fmla="*/ 1267 h 1412"/>
                  <a:gd name="T28" fmla="*/ 2511 w 3186"/>
                  <a:gd name="T29" fmla="*/ 1322 h 1412"/>
                  <a:gd name="T30" fmla="*/ 2275 w 3186"/>
                  <a:gd name="T31" fmla="*/ 1365 h 1412"/>
                  <a:gd name="T32" fmla="*/ 2016 w 3186"/>
                  <a:gd name="T33" fmla="*/ 1395 h 1412"/>
                  <a:gd name="T34" fmla="*/ 1737 w 3186"/>
                  <a:gd name="T35" fmla="*/ 1410 h 1412"/>
                  <a:gd name="T36" fmla="*/ 1449 w 3186"/>
                  <a:gd name="T37" fmla="*/ 1410 h 1412"/>
                  <a:gd name="T38" fmla="*/ 1170 w 3186"/>
                  <a:gd name="T39" fmla="*/ 1395 h 1412"/>
                  <a:gd name="T40" fmla="*/ 909 w 3186"/>
                  <a:gd name="T41" fmla="*/ 1365 h 1412"/>
                  <a:gd name="T42" fmla="*/ 674 w 3186"/>
                  <a:gd name="T43" fmla="*/ 1322 h 1412"/>
                  <a:gd name="T44" fmla="*/ 468 w 3186"/>
                  <a:gd name="T45" fmla="*/ 1267 h 1412"/>
                  <a:gd name="T46" fmla="*/ 293 w 3186"/>
                  <a:gd name="T47" fmla="*/ 1202 h 1412"/>
                  <a:gd name="T48" fmla="*/ 154 w 3186"/>
                  <a:gd name="T49" fmla="*/ 1130 h 1412"/>
                  <a:gd name="T50" fmla="*/ 57 w 3186"/>
                  <a:gd name="T51" fmla="*/ 1049 h 1412"/>
                  <a:gd name="T52" fmla="*/ 8 w 3186"/>
                  <a:gd name="T53" fmla="*/ 963 h 1412"/>
                  <a:gd name="T54" fmla="*/ 8 w 3186"/>
                  <a:gd name="T55" fmla="*/ 835 h 1412"/>
                  <a:gd name="T56" fmla="*/ 59 w 3186"/>
                  <a:gd name="T57" fmla="*/ 674 h 1412"/>
                  <a:gd name="T58" fmla="*/ 155 w 3186"/>
                  <a:gd name="T59" fmla="*/ 523 h 1412"/>
                  <a:gd name="T60" fmla="*/ 293 w 3186"/>
                  <a:gd name="T61" fmla="*/ 387 h 1412"/>
                  <a:gd name="T62" fmla="*/ 469 w 3186"/>
                  <a:gd name="T63" fmla="*/ 267 h 1412"/>
                  <a:gd name="T64" fmla="*/ 676 w 3186"/>
                  <a:gd name="T65" fmla="*/ 167 h 1412"/>
                  <a:gd name="T66" fmla="*/ 913 w 3186"/>
                  <a:gd name="T67" fmla="*/ 89 h 1412"/>
                  <a:gd name="T68" fmla="*/ 1170 w 3186"/>
                  <a:gd name="T69" fmla="*/ 34 h 1412"/>
                  <a:gd name="T70" fmla="*/ 1449 w 3186"/>
                  <a:gd name="T71" fmla="*/ 4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86" h="1412">
                    <a:moveTo>
                      <a:pt x="1594" y="0"/>
                    </a:moveTo>
                    <a:lnTo>
                      <a:pt x="1739" y="4"/>
                    </a:lnTo>
                    <a:lnTo>
                      <a:pt x="1881" y="16"/>
                    </a:lnTo>
                    <a:lnTo>
                      <a:pt x="2018" y="34"/>
                    </a:lnTo>
                    <a:lnTo>
                      <a:pt x="2149" y="57"/>
                    </a:lnTo>
                    <a:lnTo>
                      <a:pt x="2277" y="89"/>
                    </a:lnTo>
                    <a:lnTo>
                      <a:pt x="2399" y="126"/>
                    </a:lnTo>
                    <a:lnTo>
                      <a:pt x="2513" y="169"/>
                    </a:lnTo>
                    <a:lnTo>
                      <a:pt x="2620" y="216"/>
                    </a:lnTo>
                    <a:lnTo>
                      <a:pt x="2721" y="269"/>
                    </a:lnTo>
                    <a:lnTo>
                      <a:pt x="2813" y="328"/>
                    </a:lnTo>
                    <a:lnTo>
                      <a:pt x="2895" y="389"/>
                    </a:lnTo>
                    <a:lnTo>
                      <a:pt x="2968" y="456"/>
                    </a:lnTo>
                    <a:lnTo>
                      <a:pt x="3033" y="527"/>
                    </a:lnTo>
                    <a:lnTo>
                      <a:pt x="3086" y="599"/>
                    </a:lnTo>
                    <a:lnTo>
                      <a:pt x="3129" y="676"/>
                    </a:lnTo>
                    <a:lnTo>
                      <a:pt x="3160" y="754"/>
                    </a:lnTo>
                    <a:lnTo>
                      <a:pt x="3180" y="835"/>
                    </a:lnTo>
                    <a:lnTo>
                      <a:pt x="3186" y="917"/>
                    </a:lnTo>
                    <a:lnTo>
                      <a:pt x="3180" y="963"/>
                    </a:lnTo>
                    <a:lnTo>
                      <a:pt x="3160" y="1006"/>
                    </a:lnTo>
                    <a:lnTo>
                      <a:pt x="3129" y="1049"/>
                    </a:lnTo>
                    <a:lnTo>
                      <a:pt x="3086" y="1090"/>
                    </a:lnTo>
                    <a:lnTo>
                      <a:pt x="3033" y="1130"/>
                    </a:lnTo>
                    <a:lnTo>
                      <a:pt x="2968" y="1167"/>
                    </a:lnTo>
                    <a:lnTo>
                      <a:pt x="2893" y="1202"/>
                    </a:lnTo>
                    <a:lnTo>
                      <a:pt x="2811" y="1236"/>
                    </a:lnTo>
                    <a:lnTo>
                      <a:pt x="2719" y="1267"/>
                    </a:lnTo>
                    <a:lnTo>
                      <a:pt x="2619" y="1296"/>
                    </a:lnTo>
                    <a:lnTo>
                      <a:pt x="2511" y="1322"/>
                    </a:lnTo>
                    <a:lnTo>
                      <a:pt x="2397" y="1344"/>
                    </a:lnTo>
                    <a:lnTo>
                      <a:pt x="2275" y="1365"/>
                    </a:lnTo>
                    <a:lnTo>
                      <a:pt x="2147" y="1381"/>
                    </a:lnTo>
                    <a:lnTo>
                      <a:pt x="2016" y="1395"/>
                    </a:lnTo>
                    <a:lnTo>
                      <a:pt x="1879" y="1404"/>
                    </a:lnTo>
                    <a:lnTo>
                      <a:pt x="1737" y="1410"/>
                    </a:lnTo>
                    <a:lnTo>
                      <a:pt x="1594" y="1412"/>
                    </a:lnTo>
                    <a:lnTo>
                      <a:pt x="1449" y="1410"/>
                    </a:lnTo>
                    <a:lnTo>
                      <a:pt x="1308" y="1404"/>
                    </a:lnTo>
                    <a:lnTo>
                      <a:pt x="1170" y="1395"/>
                    </a:lnTo>
                    <a:lnTo>
                      <a:pt x="1037" y="1381"/>
                    </a:lnTo>
                    <a:lnTo>
                      <a:pt x="909" y="1365"/>
                    </a:lnTo>
                    <a:lnTo>
                      <a:pt x="789" y="1344"/>
                    </a:lnTo>
                    <a:lnTo>
                      <a:pt x="674" y="1322"/>
                    </a:lnTo>
                    <a:lnTo>
                      <a:pt x="568" y="1296"/>
                    </a:lnTo>
                    <a:lnTo>
                      <a:pt x="468" y="1267"/>
                    </a:lnTo>
                    <a:lnTo>
                      <a:pt x="375" y="1236"/>
                    </a:lnTo>
                    <a:lnTo>
                      <a:pt x="293" y="1202"/>
                    </a:lnTo>
                    <a:lnTo>
                      <a:pt x="218" y="1167"/>
                    </a:lnTo>
                    <a:lnTo>
                      <a:pt x="154" y="1130"/>
                    </a:lnTo>
                    <a:lnTo>
                      <a:pt x="101" y="1090"/>
                    </a:lnTo>
                    <a:lnTo>
                      <a:pt x="57" y="1049"/>
                    </a:lnTo>
                    <a:lnTo>
                      <a:pt x="26" y="1006"/>
                    </a:lnTo>
                    <a:lnTo>
                      <a:pt x="8" y="963"/>
                    </a:lnTo>
                    <a:lnTo>
                      <a:pt x="0" y="917"/>
                    </a:lnTo>
                    <a:lnTo>
                      <a:pt x="8" y="835"/>
                    </a:lnTo>
                    <a:lnTo>
                      <a:pt x="28" y="753"/>
                    </a:lnTo>
                    <a:lnTo>
                      <a:pt x="59" y="674"/>
                    </a:lnTo>
                    <a:lnTo>
                      <a:pt x="101" y="597"/>
                    </a:lnTo>
                    <a:lnTo>
                      <a:pt x="155" y="523"/>
                    </a:lnTo>
                    <a:lnTo>
                      <a:pt x="218" y="454"/>
                    </a:lnTo>
                    <a:lnTo>
                      <a:pt x="293" y="387"/>
                    </a:lnTo>
                    <a:lnTo>
                      <a:pt x="377" y="326"/>
                    </a:lnTo>
                    <a:lnTo>
                      <a:pt x="469" y="267"/>
                    </a:lnTo>
                    <a:lnTo>
                      <a:pt x="570" y="214"/>
                    </a:lnTo>
                    <a:lnTo>
                      <a:pt x="676" y="167"/>
                    </a:lnTo>
                    <a:lnTo>
                      <a:pt x="791" y="126"/>
                    </a:lnTo>
                    <a:lnTo>
                      <a:pt x="913" y="89"/>
                    </a:lnTo>
                    <a:lnTo>
                      <a:pt x="1039" y="57"/>
                    </a:lnTo>
                    <a:lnTo>
                      <a:pt x="1170" y="34"/>
                    </a:lnTo>
                    <a:lnTo>
                      <a:pt x="1308" y="16"/>
                    </a:lnTo>
                    <a:lnTo>
                      <a:pt x="1449" y="4"/>
                    </a:lnTo>
                    <a:lnTo>
                      <a:pt x="1594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3" name="Freeform 50"/>
              <p:cNvSpPr>
                <a:spLocks/>
              </p:cNvSpPr>
              <p:nvPr/>
            </p:nvSpPr>
            <p:spPr bwMode="auto">
              <a:xfrm>
                <a:off x="3275" y="3066"/>
                <a:ext cx="1128" cy="298"/>
              </a:xfrm>
              <a:custGeom>
                <a:avLst/>
                <a:gdLst>
                  <a:gd name="T0" fmla="*/ 1128 w 2257"/>
                  <a:gd name="T1" fmla="*/ 0 h 595"/>
                  <a:gd name="T2" fmla="*/ 1273 w 2257"/>
                  <a:gd name="T3" fmla="*/ 4 h 595"/>
                  <a:gd name="T4" fmla="*/ 1417 w 2257"/>
                  <a:gd name="T5" fmla="*/ 14 h 595"/>
                  <a:gd name="T6" fmla="*/ 1554 w 2257"/>
                  <a:gd name="T7" fmla="*/ 34 h 595"/>
                  <a:gd name="T8" fmla="*/ 1685 w 2257"/>
                  <a:gd name="T9" fmla="*/ 57 h 595"/>
                  <a:gd name="T10" fmla="*/ 1813 w 2257"/>
                  <a:gd name="T11" fmla="*/ 89 h 595"/>
                  <a:gd name="T12" fmla="*/ 1935 w 2257"/>
                  <a:gd name="T13" fmla="*/ 126 h 595"/>
                  <a:gd name="T14" fmla="*/ 2048 w 2257"/>
                  <a:gd name="T15" fmla="*/ 169 h 595"/>
                  <a:gd name="T16" fmla="*/ 2156 w 2257"/>
                  <a:gd name="T17" fmla="*/ 218 h 595"/>
                  <a:gd name="T18" fmla="*/ 2257 w 2257"/>
                  <a:gd name="T19" fmla="*/ 273 h 595"/>
                  <a:gd name="T20" fmla="*/ 2200 w 2257"/>
                  <a:gd name="T21" fmla="*/ 322 h 595"/>
                  <a:gd name="T22" fmla="*/ 2133 w 2257"/>
                  <a:gd name="T23" fmla="*/ 370 h 595"/>
                  <a:gd name="T24" fmla="*/ 2054 w 2257"/>
                  <a:gd name="T25" fmla="*/ 413 h 595"/>
                  <a:gd name="T26" fmla="*/ 1966 w 2257"/>
                  <a:gd name="T27" fmla="*/ 452 h 595"/>
                  <a:gd name="T28" fmla="*/ 1868 w 2257"/>
                  <a:gd name="T29" fmla="*/ 487 h 595"/>
                  <a:gd name="T30" fmla="*/ 1760 w 2257"/>
                  <a:gd name="T31" fmla="*/ 519 h 595"/>
                  <a:gd name="T32" fmla="*/ 1646 w 2257"/>
                  <a:gd name="T33" fmla="*/ 546 h 595"/>
                  <a:gd name="T34" fmla="*/ 1524 w 2257"/>
                  <a:gd name="T35" fmla="*/ 566 h 595"/>
                  <a:gd name="T36" fmla="*/ 1397 w 2257"/>
                  <a:gd name="T37" fmla="*/ 582 h 595"/>
                  <a:gd name="T38" fmla="*/ 1263 w 2257"/>
                  <a:gd name="T39" fmla="*/ 591 h 595"/>
                  <a:gd name="T40" fmla="*/ 1128 w 2257"/>
                  <a:gd name="T41" fmla="*/ 595 h 595"/>
                  <a:gd name="T42" fmla="*/ 1002 w 2257"/>
                  <a:gd name="T43" fmla="*/ 593 h 595"/>
                  <a:gd name="T44" fmla="*/ 879 w 2257"/>
                  <a:gd name="T45" fmla="*/ 586 h 595"/>
                  <a:gd name="T46" fmla="*/ 761 w 2257"/>
                  <a:gd name="T47" fmla="*/ 572 h 595"/>
                  <a:gd name="T48" fmla="*/ 649 w 2257"/>
                  <a:gd name="T49" fmla="*/ 554 h 595"/>
                  <a:gd name="T50" fmla="*/ 541 w 2257"/>
                  <a:gd name="T51" fmla="*/ 533 h 595"/>
                  <a:gd name="T52" fmla="*/ 441 w 2257"/>
                  <a:gd name="T53" fmla="*/ 505 h 595"/>
                  <a:gd name="T54" fmla="*/ 345 w 2257"/>
                  <a:gd name="T55" fmla="*/ 476 h 595"/>
                  <a:gd name="T56" fmla="*/ 259 w 2257"/>
                  <a:gd name="T57" fmla="*/ 442 h 595"/>
                  <a:gd name="T58" fmla="*/ 180 w 2257"/>
                  <a:gd name="T59" fmla="*/ 403 h 595"/>
                  <a:gd name="T60" fmla="*/ 109 w 2257"/>
                  <a:gd name="T61" fmla="*/ 364 h 595"/>
                  <a:gd name="T62" fmla="*/ 49 w 2257"/>
                  <a:gd name="T63" fmla="*/ 319 h 595"/>
                  <a:gd name="T64" fmla="*/ 0 w 2257"/>
                  <a:gd name="T65" fmla="*/ 273 h 595"/>
                  <a:gd name="T66" fmla="*/ 98 w 2257"/>
                  <a:gd name="T67" fmla="*/ 220 h 595"/>
                  <a:gd name="T68" fmla="*/ 206 w 2257"/>
                  <a:gd name="T69" fmla="*/ 171 h 595"/>
                  <a:gd name="T70" fmla="*/ 321 w 2257"/>
                  <a:gd name="T71" fmla="*/ 128 h 595"/>
                  <a:gd name="T72" fmla="*/ 441 w 2257"/>
                  <a:gd name="T73" fmla="*/ 91 h 595"/>
                  <a:gd name="T74" fmla="*/ 569 w 2257"/>
                  <a:gd name="T75" fmla="*/ 59 h 595"/>
                  <a:gd name="T76" fmla="*/ 702 w 2257"/>
                  <a:gd name="T77" fmla="*/ 34 h 595"/>
                  <a:gd name="T78" fmla="*/ 840 w 2257"/>
                  <a:gd name="T79" fmla="*/ 16 h 595"/>
                  <a:gd name="T80" fmla="*/ 981 w 2257"/>
                  <a:gd name="T81" fmla="*/ 4 h 595"/>
                  <a:gd name="T82" fmla="*/ 1128 w 2257"/>
                  <a:gd name="T83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57" h="595">
                    <a:moveTo>
                      <a:pt x="1128" y="0"/>
                    </a:moveTo>
                    <a:lnTo>
                      <a:pt x="1273" y="4"/>
                    </a:lnTo>
                    <a:lnTo>
                      <a:pt x="1417" y="14"/>
                    </a:lnTo>
                    <a:lnTo>
                      <a:pt x="1554" y="34"/>
                    </a:lnTo>
                    <a:lnTo>
                      <a:pt x="1685" y="57"/>
                    </a:lnTo>
                    <a:lnTo>
                      <a:pt x="1813" y="89"/>
                    </a:lnTo>
                    <a:lnTo>
                      <a:pt x="1935" y="126"/>
                    </a:lnTo>
                    <a:lnTo>
                      <a:pt x="2048" y="169"/>
                    </a:lnTo>
                    <a:lnTo>
                      <a:pt x="2156" y="218"/>
                    </a:lnTo>
                    <a:lnTo>
                      <a:pt x="2257" y="273"/>
                    </a:lnTo>
                    <a:lnTo>
                      <a:pt x="2200" y="322"/>
                    </a:lnTo>
                    <a:lnTo>
                      <a:pt x="2133" y="370"/>
                    </a:lnTo>
                    <a:lnTo>
                      <a:pt x="2054" y="413"/>
                    </a:lnTo>
                    <a:lnTo>
                      <a:pt x="1966" y="452"/>
                    </a:lnTo>
                    <a:lnTo>
                      <a:pt x="1868" y="487"/>
                    </a:lnTo>
                    <a:lnTo>
                      <a:pt x="1760" y="519"/>
                    </a:lnTo>
                    <a:lnTo>
                      <a:pt x="1646" y="546"/>
                    </a:lnTo>
                    <a:lnTo>
                      <a:pt x="1524" y="566"/>
                    </a:lnTo>
                    <a:lnTo>
                      <a:pt x="1397" y="582"/>
                    </a:lnTo>
                    <a:lnTo>
                      <a:pt x="1263" y="591"/>
                    </a:lnTo>
                    <a:lnTo>
                      <a:pt x="1128" y="595"/>
                    </a:lnTo>
                    <a:lnTo>
                      <a:pt x="1002" y="593"/>
                    </a:lnTo>
                    <a:lnTo>
                      <a:pt x="879" y="586"/>
                    </a:lnTo>
                    <a:lnTo>
                      <a:pt x="761" y="572"/>
                    </a:lnTo>
                    <a:lnTo>
                      <a:pt x="649" y="554"/>
                    </a:lnTo>
                    <a:lnTo>
                      <a:pt x="541" y="533"/>
                    </a:lnTo>
                    <a:lnTo>
                      <a:pt x="441" y="505"/>
                    </a:lnTo>
                    <a:lnTo>
                      <a:pt x="345" y="476"/>
                    </a:lnTo>
                    <a:lnTo>
                      <a:pt x="259" y="442"/>
                    </a:lnTo>
                    <a:lnTo>
                      <a:pt x="180" y="403"/>
                    </a:lnTo>
                    <a:lnTo>
                      <a:pt x="109" y="364"/>
                    </a:lnTo>
                    <a:lnTo>
                      <a:pt x="49" y="319"/>
                    </a:lnTo>
                    <a:lnTo>
                      <a:pt x="0" y="273"/>
                    </a:lnTo>
                    <a:lnTo>
                      <a:pt x="98" y="220"/>
                    </a:lnTo>
                    <a:lnTo>
                      <a:pt x="206" y="171"/>
                    </a:lnTo>
                    <a:lnTo>
                      <a:pt x="321" y="128"/>
                    </a:lnTo>
                    <a:lnTo>
                      <a:pt x="441" y="91"/>
                    </a:lnTo>
                    <a:lnTo>
                      <a:pt x="569" y="59"/>
                    </a:lnTo>
                    <a:lnTo>
                      <a:pt x="702" y="34"/>
                    </a:lnTo>
                    <a:lnTo>
                      <a:pt x="840" y="16"/>
                    </a:lnTo>
                    <a:lnTo>
                      <a:pt x="981" y="4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B6B9B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" name="Freeform 51"/>
              <p:cNvSpPr>
                <a:spLocks/>
              </p:cNvSpPr>
              <p:nvPr/>
            </p:nvSpPr>
            <p:spPr bwMode="auto">
              <a:xfrm>
                <a:off x="2529" y="546"/>
                <a:ext cx="2620" cy="2621"/>
              </a:xfrm>
              <a:custGeom>
                <a:avLst/>
                <a:gdLst>
                  <a:gd name="T0" fmla="*/ 2799 w 5240"/>
                  <a:gd name="T1" fmla="*/ 6 h 5243"/>
                  <a:gd name="T2" fmla="*/ 3148 w 5240"/>
                  <a:gd name="T3" fmla="*/ 53 h 5243"/>
                  <a:gd name="T4" fmla="*/ 3480 w 5240"/>
                  <a:gd name="T5" fmla="*/ 143 h 5243"/>
                  <a:gd name="T6" fmla="*/ 3794 w 5240"/>
                  <a:gd name="T7" fmla="*/ 277 h 5243"/>
                  <a:gd name="T8" fmla="*/ 4084 w 5240"/>
                  <a:gd name="T9" fmla="*/ 447 h 5243"/>
                  <a:gd name="T10" fmla="*/ 4349 w 5240"/>
                  <a:gd name="T11" fmla="*/ 652 h 5243"/>
                  <a:gd name="T12" fmla="*/ 4587 w 5240"/>
                  <a:gd name="T13" fmla="*/ 889 h 5243"/>
                  <a:gd name="T14" fmla="*/ 4793 w 5240"/>
                  <a:gd name="T15" fmla="*/ 1156 h 5243"/>
                  <a:gd name="T16" fmla="*/ 4961 w 5240"/>
                  <a:gd name="T17" fmla="*/ 1447 h 5243"/>
                  <a:gd name="T18" fmla="*/ 5095 w 5240"/>
                  <a:gd name="T19" fmla="*/ 1759 h 5243"/>
                  <a:gd name="T20" fmla="*/ 5187 w 5240"/>
                  <a:gd name="T21" fmla="*/ 2093 h 5243"/>
                  <a:gd name="T22" fmla="*/ 5234 w 5240"/>
                  <a:gd name="T23" fmla="*/ 2441 h 5243"/>
                  <a:gd name="T24" fmla="*/ 5234 w 5240"/>
                  <a:gd name="T25" fmla="*/ 2800 h 5243"/>
                  <a:gd name="T26" fmla="*/ 5187 w 5240"/>
                  <a:gd name="T27" fmla="*/ 3149 h 5243"/>
                  <a:gd name="T28" fmla="*/ 5095 w 5240"/>
                  <a:gd name="T29" fmla="*/ 3481 h 5243"/>
                  <a:gd name="T30" fmla="*/ 4961 w 5240"/>
                  <a:gd name="T31" fmla="*/ 3795 h 5243"/>
                  <a:gd name="T32" fmla="*/ 4793 w 5240"/>
                  <a:gd name="T33" fmla="*/ 4086 h 5243"/>
                  <a:gd name="T34" fmla="*/ 4587 w 5240"/>
                  <a:gd name="T35" fmla="*/ 4351 h 5243"/>
                  <a:gd name="T36" fmla="*/ 4349 w 5240"/>
                  <a:gd name="T37" fmla="*/ 4589 h 5243"/>
                  <a:gd name="T38" fmla="*/ 4084 w 5240"/>
                  <a:gd name="T39" fmla="*/ 4795 h 5243"/>
                  <a:gd name="T40" fmla="*/ 3794 w 5240"/>
                  <a:gd name="T41" fmla="*/ 4964 h 5243"/>
                  <a:gd name="T42" fmla="*/ 3480 w 5240"/>
                  <a:gd name="T43" fmla="*/ 5097 h 5243"/>
                  <a:gd name="T44" fmla="*/ 3148 w 5240"/>
                  <a:gd name="T45" fmla="*/ 5190 h 5243"/>
                  <a:gd name="T46" fmla="*/ 2799 w 5240"/>
                  <a:gd name="T47" fmla="*/ 5237 h 5243"/>
                  <a:gd name="T48" fmla="*/ 2439 w 5240"/>
                  <a:gd name="T49" fmla="*/ 5237 h 5243"/>
                  <a:gd name="T50" fmla="*/ 2092 w 5240"/>
                  <a:gd name="T51" fmla="*/ 5190 h 5243"/>
                  <a:gd name="T52" fmla="*/ 1758 w 5240"/>
                  <a:gd name="T53" fmla="*/ 5097 h 5243"/>
                  <a:gd name="T54" fmla="*/ 1446 w 5240"/>
                  <a:gd name="T55" fmla="*/ 4964 h 5243"/>
                  <a:gd name="T56" fmla="*/ 1156 w 5240"/>
                  <a:gd name="T57" fmla="*/ 4795 h 5243"/>
                  <a:gd name="T58" fmla="*/ 889 w 5240"/>
                  <a:gd name="T59" fmla="*/ 4589 h 5243"/>
                  <a:gd name="T60" fmla="*/ 652 w 5240"/>
                  <a:gd name="T61" fmla="*/ 4351 h 5243"/>
                  <a:gd name="T62" fmla="*/ 447 w 5240"/>
                  <a:gd name="T63" fmla="*/ 4086 h 5243"/>
                  <a:gd name="T64" fmla="*/ 277 w 5240"/>
                  <a:gd name="T65" fmla="*/ 3795 h 5243"/>
                  <a:gd name="T66" fmla="*/ 143 w 5240"/>
                  <a:gd name="T67" fmla="*/ 3481 h 5243"/>
                  <a:gd name="T68" fmla="*/ 53 w 5240"/>
                  <a:gd name="T69" fmla="*/ 3149 h 5243"/>
                  <a:gd name="T70" fmla="*/ 6 w 5240"/>
                  <a:gd name="T71" fmla="*/ 2800 h 5243"/>
                  <a:gd name="T72" fmla="*/ 6 w 5240"/>
                  <a:gd name="T73" fmla="*/ 2441 h 5243"/>
                  <a:gd name="T74" fmla="*/ 53 w 5240"/>
                  <a:gd name="T75" fmla="*/ 2093 h 5243"/>
                  <a:gd name="T76" fmla="*/ 143 w 5240"/>
                  <a:gd name="T77" fmla="*/ 1759 h 5243"/>
                  <a:gd name="T78" fmla="*/ 277 w 5240"/>
                  <a:gd name="T79" fmla="*/ 1447 h 5243"/>
                  <a:gd name="T80" fmla="*/ 447 w 5240"/>
                  <a:gd name="T81" fmla="*/ 1156 h 5243"/>
                  <a:gd name="T82" fmla="*/ 652 w 5240"/>
                  <a:gd name="T83" fmla="*/ 889 h 5243"/>
                  <a:gd name="T84" fmla="*/ 889 w 5240"/>
                  <a:gd name="T85" fmla="*/ 652 h 5243"/>
                  <a:gd name="T86" fmla="*/ 1156 w 5240"/>
                  <a:gd name="T87" fmla="*/ 447 h 5243"/>
                  <a:gd name="T88" fmla="*/ 1446 w 5240"/>
                  <a:gd name="T89" fmla="*/ 277 h 5243"/>
                  <a:gd name="T90" fmla="*/ 1758 w 5240"/>
                  <a:gd name="T91" fmla="*/ 143 h 5243"/>
                  <a:gd name="T92" fmla="*/ 2092 w 5240"/>
                  <a:gd name="T93" fmla="*/ 53 h 5243"/>
                  <a:gd name="T94" fmla="*/ 2439 w 5240"/>
                  <a:gd name="T95" fmla="*/ 6 h 5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240" h="5243">
                    <a:moveTo>
                      <a:pt x="2620" y="0"/>
                    </a:moveTo>
                    <a:lnTo>
                      <a:pt x="2799" y="6"/>
                    </a:lnTo>
                    <a:lnTo>
                      <a:pt x="2975" y="23"/>
                    </a:lnTo>
                    <a:lnTo>
                      <a:pt x="3148" y="53"/>
                    </a:lnTo>
                    <a:lnTo>
                      <a:pt x="3315" y="92"/>
                    </a:lnTo>
                    <a:lnTo>
                      <a:pt x="3480" y="143"/>
                    </a:lnTo>
                    <a:lnTo>
                      <a:pt x="3639" y="206"/>
                    </a:lnTo>
                    <a:lnTo>
                      <a:pt x="3794" y="277"/>
                    </a:lnTo>
                    <a:lnTo>
                      <a:pt x="3941" y="357"/>
                    </a:lnTo>
                    <a:lnTo>
                      <a:pt x="4084" y="447"/>
                    </a:lnTo>
                    <a:lnTo>
                      <a:pt x="4220" y="546"/>
                    </a:lnTo>
                    <a:lnTo>
                      <a:pt x="4349" y="652"/>
                    </a:lnTo>
                    <a:lnTo>
                      <a:pt x="4471" y="768"/>
                    </a:lnTo>
                    <a:lnTo>
                      <a:pt x="4587" y="889"/>
                    </a:lnTo>
                    <a:lnTo>
                      <a:pt x="4693" y="1019"/>
                    </a:lnTo>
                    <a:lnTo>
                      <a:pt x="4793" y="1156"/>
                    </a:lnTo>
                    <a:lnTo>
                      <a:pt x="4881" y="1298"/>
                    </a:lnTo>
                    <a:lnTo>
                      <a:pt x="4961" y="1447"/>
                    </a:lnTo>
                    <a:lnTo>
                      <a:pt x="5034" y="1600"/>
                    </a:lnTo>
                    <a:lnTo>
                      <a:pt x="5095" y="1759"/>
                    </a:lnTo>
                    <a:lnTo>
                      <a:pt x="5146" y="1924"/>
                    </a:lnTo>
                    <a:lnTo>
                      <a:pt x="5187" y="2093"/>
                    </a:lnTo>
                    <a:lnTo>
                      <a:pt x="5215" y="2266"/>
                    </a:lnTo>
                    <a:lnTo>
                      <a:pt x="5234" y="2441"/>
                    </a:lnTo>
                    <a:lnTo>
                      <a:pt x="5240" y="2621"/>
                    </a:lnTo>
                    <a:lnTo>
                      <a:pt x="5234" y="2800"/>
                    </a:lnTo>
                    <a:lnTo>
                      <a:pt x="5215" y="2977"/>
                    </a:lnTo>
                    <a:lnTo>
                      <a:pt x="5187" y="3149"/>
                    </a:lnTo>
                    <a:lnTo>
                      <a:pt x="5146" y="3316"/>
                    </a:lnTo>
                    <a:lnTo>
                      <a:pt x="5095" y="3481"/>
                    </a:lnTo>
                    <a:lnTo>
                      <a:pt x="5034" y="3640"/>
                    </a:lnTo>
                    <a:lnTo>
                      <a:pt x="4961" y="3795"/>
                    </a:lnTo>
                    <a:lnTo>
                      <a:pt x="4881" y="3943"/>
                    </a:lnTo>
                    <a:lnTo>
                      <a:pt x="4793" y="4086"/>
                    </a:lnTo>
                    <a:lnTo>
                      <a:pt x="4693" y="4222"/>
                    </a:lnTo>
                    <a:lnTo>
                      <a:pt x="4587" y="4351"/>
                    </a:lnTo>
                    <a:lnTo>
                      <a:pt x="4471" y="4475"/>
                    </a:lnTo>
                    <a:lnTo>
                      <a:pt x="4349" y="4589"/>
                    </a:lnTo>
                    <a:lnTo>
                      <a:pt x="4220" y="4695"/>
                    </a:lnTo>
                    <a:lnTo>
                      <a:pt x="4084" y="4795"/>
                    </a:lnTo>
                    <a:lnTo>
                      <a:pt x="3941" y="4883"/>
                    </a:lnTo>
                    <a:lnTo>
                      <a:pt x="3794" y="4964"/>
                    </a:lnTo>
                    <a:lnTo>
                      <a:pt x="3639" y="5037"/>
                    </a:lnTo>
                    <a:lnTo>
                      <a:pt x="3480" y="5097"/>
                    </a:lnTo>
                    <a:lnTo>
                      <a:pt x="3315" y="5148"/>
                    </a:lnTo>
                    <a:lnTo>
                      <a:pt x="3148" y="5190"/>
                    </a:lnTo>
                    <a:lnTo>
                      <a:pt x="2975" y="5219"/>
                    </a:lnTo>
                    <a:lnTo>
                      <a:pt x="2799" y="5237"/>
                    </a:lnTo>
                    <a:lnTo>
                      <a:pt x="2620" y="5243"/>
                    </a:lnTo>
                    <a:lnTo>
                      <a:pt x="2439" y="5237"/>
                    </a:lnTo>
                    <a:lnTo>
                      <a:pt x="2265" y="5219"/>
                    </a:lnTo>
                    <a:lnTo>
                      <a:pt x="2092" y="5190"/>
                    </a:lnTo>
                    <a:lnTo>
                      <a:pt x="1923" y="5148"/>
                    </a:lnTo>
                    <a:lnTo>
                      <a:pt x="1758" y="5097"/>
                    </a:lnTo>
                    <a:lnTo>
                      <a:pt x="1599" y="5037"/>
                    </a:lnTo>
                    <a:lnTo>
                      <a:pt x="1446" y="4964"/>
                    </a:lnTo>
                    <a:lnTo>
                      <a:pt x="1297" y="4883"/>
                    </a:lnTo>
                    <a:lnTo>
                      <a:pt x="1156" y="4795"/>
                    </a:lnTo>
                    <a:lnTo>
                      <a:pt x="1019" y="4695"/>
                    </a:lnTo>
                    <a:lnTo>
                      <a:pt x="889" y="4589"/>
                    </a:lnTo>
                    <a:lnTo>
                      <a:pt x="767" y="4475"/>
                    </a:lnTo>
                    <a:lnTo>
                      <a:pt x="652" y="4351"/>
                    </a:lnTo>
                    <a:lnTo>
                      <a:pt x="546" y="4222"/>
                    </a:lnTo>
                    <a:lnTo>
                      <a:pt x="447" y="4086"/>
                    </a:lnTo>
                    <a:lnTo>
                      <a:pt x="357" y="3943"/>
                    </a:lnTo>
                    <a:lnTo>
                      <a:pt x="277" y="3795"/>
                    </a:lnTo>
                    <a:lnTo>
                      <a:pt x="206" y="3640"/>
                    </a:lnTo>
                    <a:lnTo>
                      <a:pt x="143" y="3481"/>
                    </a:lnTo>
                    <a:lnTo>
                      <a:pt x="92" y="3316"/>
                    </a:lnTo>
                    <a:lnTo>
                      <a:pt x="53" y="3149"/>
                    </a:lnTo>
                    <a:lnTo>
                      <a:pt x="24" y="2977"/>
                    </a:lnTo>
                    <a:lnTo>
                      <a:pt x="6" y="2800"/>
                    </a:lnTo>
                    <a:lnTo>
                      <a:pt x="0" y="2621"/>
                    </a:lnTo>
                    <a:lnTo>
                      <a:pt x="6" y="2441"/>
                    </a:lnTo>
                    <a:lnTo>
                      <a:pt x="24" y="2266"/>
                    </a:lnTo>
                    <a:lnTo>
                      <a:pt x="53" y="2093"/>
                    </a:lnTo>
                    <a:lnTo>
                      <a:pt x="92" y="1924"/>
                    </a:lnTo>
                    <a:lnTo>
                      <a:pt x="143" y="1759"/>
                    </a:lnTo>
                    <a:lnTo>
                      <a:pt x="206" y="1600"/>
                    </a:lnTo>
                    <a:lnTo>
                      <a:pt x="277" y="1447"/>
                    </a:lnTo>
                    <a:lnTo>
                      <a:pt x="357" y="1298"/>
                    </a:lnTo>
                    <a:lnTo>
                      <a:pt x="447" y="1156"/>
                    </a:lnTo>
                    <a:lnTo>
                      <a:pt x="546" y="1019"/>
                    </a:lnTo>
                    <a:lnTo>
                      <a:pt x="652" y="889"/>
                    </a:lnTo>
                    <a:lnTo>
                      <a:pt x="767" y="768"/>
                    </a:lnTo>
                    <a:lnTo>
                      <a:pt x="889" y="652"/>
                    </a:lnTo>
                    <a:lnTo>
                      <a:pt x="1019" y="546"/>
                    </a:lnTo>
                    <a:lnTo>
                      <a:pt x="1156" y="447"/>
                    </a:lnTo>
                    <a:lnTo>
                      <a:pt x="1297" y="357"/>
                    </a:lnTo>
                    <a:lnTo>
                      <a:pt x="1446" y="277"/>
                    </a:lnTo>
                    <a:lnTo>
                      <a:pt x="1599" y="206"/>
                    </a:lnTo>
                    <a:lnTo>
                      <a:pt x="1758" y="143"/>
                    </a:lnTo>
                    <a:lnTo>
                      <a:pt x="1923" y="92"/>
                    </a:lnTo>
                    <a:lnTo>
                      <a:pt x="2092" y="53"/>
                    </a:lnTo>
                    <a:lnTo>
                      <a:pt x="2265" y="23"/>
                    </a:lnTo>
                    <a:lnTo>
                      <a:pt x="2439" y="6"/>
                    </a:lnTo>
                    <a:lnTo>
                      <a:pt x="2620" y="0"/>
                    </a:lnTo>
                    <a:close/>
                  </a:path>
                </a:pathLst>
              </a:custGeom>
              <a:solidFill>
                <a:srgbClr val="E4E7E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5" name="Freeform 52"/>
              <p:cNvSpPr>
                <a:spLocks/>
              </p:cNvSpPr>
              <p:nvPr/>
            </p:nvSpPr>
            <p:spPr bwMode="auto">
              <a:xfrm>
                <a:off x="3738" y="697"/>
                <a:ext cx="201" cy="201"/>
              </a:xfrm>
              <a:custGeom>
                <a:avLst/>
                <a:gdLst>
                  <a:gd name="T0" fmla="*/ 202 w 402"/>
                  <a:gd name="T1" fmla="*/ 0 h 403"/>
                  <a:gd name="T2" fmla="*/ 247 w 402"/>
                  <a:gd name="T3" fmla="*/ 4 h 403"/>
                  <a:gd name="T4" fmla="*/ 290 w 402"/>
                  <a:gd name="T5" fmla="*/ 20 h 403"/>
                  <a:gd name="T6" fmla="*/ 328 w 402"/>
                  <a:gd name="T7" fmla="*/ 43 h 403"/>
                  <a:gd name="T8" fmla="*/ 359 w 402"/>
                  <a:gd name="T9" fmla="*/ 75 h 403"/>
                  <a:gd name="T10" fmla="*/ 383 w 402"/>
                  <a:gd name="T11" fmla="*/ 112 h 403"/>
                  <a:gd name="T12" fmla="*/ 398 w 402"/>
                  <a:gd name="T13" fmla="*/ 155 h 403"/>
                  <a:gd name="T14" fmla="*/ 402 w 402"/>
                  <a:gd name="T15" fmla="*/ 200 h 403"/>
                  <a:gd name="T16" fmla="*/ 398 w 402"/>
                  <a:gd name="T17" fmla="*/ 248 h 403"/>
                  <a:gd name="T18" fmla="*/ 383 w 402"/>
                  <a:gd name="T19" fmla="*/ 291 h 403"/>
                  <a:gd name="T20" fmla="*/ 359 w 402"/>
                  <a:gd name="T21" fmla="*/ 328 h 403"/>
                  <a:gd name="T22" fmla="*/ 328 w 402"/>
                  <a:gd name="T23" fmla="*/ 360 h 403"/>
                  <a:gd name="T24" fmla="*/ 290 w 402"/>
                  <a:gd name="T25" fmla="*/ 383 h 403"/>
                  <a:gd name="T26" fmla="*/ 247 w 402"/>
                  <a:gd name="T27" fmla="*/ 397 h 403"/>
                  <a:gd name="T28" fmla="*/ 202 w 402"/>
                  <a:gd name="T29" fmla="*/ 403 h 403"/>
                  <a:gd name="T30" fmla="*/ 155 w 402"/>
                  <a:gd name="T31" fmla="*/ 397 h 403"/>
                  <a:gd name="T32" fmla="*/ 114 w 402"/>
                  <a:gd name="T33" fmla="*/ 383 h 403"/>
                  <a:gd name="T34" fmla="*/ 76 w 402"/>
                  <a:gd name="T35" fmla="*/ 360 h 403"/>
                  <a:gd name="T36" fmla="*/ 45 w 402"/>
                  <a:gd name="T37" fmla="*/ 328 h 403"/>
                  <a:gd name="T38" fmla="*/ 20 w 402"/>
                  <a:gd name="T39" fmla="*/ 291 h 403"/>
                  <a:gd name="T40" fmla="*/ 6 w 402"/>
                  <a:gd name="T41" fmla="*/ 248 h 403"/>
                  <a:gd name="T42" fmla="*/ 0 w 402"/>
                  <a:gd name="T43" fmla="*/ 200 h 403"/>
                  <a:gd name="T44" fmla="*/ 6 w 402"/>
                  <a:gd name="T45" fmla="*/ 155 h 403"/>
                  <a:gd name="T46" fmla="*/ 20 w 402"/>
                  <a:gd name="T47" fmla="*/ 112 h 403"/>
                  <a:gd name="T48" fmla="*/ 45 w 402"/>
                  <a:gd name="T49" fmla="*/ 75 h 403"/>
                  <a:gd name="T50" fmla="*/ 76 w 402"/>
                  <a:gd name="T51" fmla="*/ 43 h 403"/>
                  <a:gd name="T52" fmla="*/ 114 w 402"/>
                  <a:gd name="T53" fmla="*/ 20 h 403"/>
                  <a:gd name="T54" fmla="*/ 155 w 402"/>
                  <a:gd name="T55" fmla="*/ 4 h 403"/>
                  <a:gd name="T56" fmla="*/ 202 w 402"/>
                  <a:gd name="T57" fmla="*/ 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2" h="403">
                    <a:moveTo>
                      <a:pt x="202" y="0"/>
                    </a:moveTo>
                    <a:lnTo>
                      <a:pt x="247" y="4"/>
                    </a:lnTo>
                    <a:lnTo>
                      <a:pt x="290" y="20"/>
                    </a:lnTo>
                    <a:lnTo>
                      <a:pt x="328" y="43"/>
                    </a:lnTo>
                    <a:lnTo>
                      <a:pt x="359" y="75"/>
                    </a:lnTo>
                    <a:lnTo>
                      <a:pt x="383" y="112"/>
                    </a:lnTo>
                    <a:lnTo>
                      <a:pt x="398" y="155"/>
                    </a:lnTo>
                    <a:lnTo>
                      <a:pt x="402" y="200"/>
                    </a:lnTo>
                    <a:lnTo>
                      <a:pt x="398" y="248"/>
                    </a:lnTo>
                    <a:lnTo>
                      <a:pt x="383" y="291"/>
                    </a:lnTo>
                    <a:lnTo>
                      <a:pt x="359" y="328"/>
                    </a:lnTo>
                    <a:lnTo>
                      <a:pt x="328" y="360"/>
                    </a:lnTo>
                    <a:lnTo>
                      <a:pt x="290" y="383"/>
                    </a:lnTo>
                    <a:lnTo>
                      <a:pt x="247" y="397"/>
                    </a:lnTo>
                    <a:lnTo>
                      <a:pt x="202" y="403"/>
                    </a:lnTo>
                    <a:lnTo>
                      <a:pt x="155" y="397"/>
                    </a:lnTo>
                    <a:lnTo>
                      <a:pt x="114" y="383"/>
                    </a:lnTo>
                    <a:lnTo>
                      <a:pt x="76" y="360"/>
                    </a:lnTo>
                    <a:lnTo>
                      <a:pt x="45" y="328"/>
                    </a:lnTo>
                    <a:lnTo>
                      <a:pt x="20" y="291"/>
                    </a:lnTo>
                    <a:lnTo>
                      <a:pt x="6" y="248"/>
                    </a:lnTo>
                    <a:lnTo>
                      <a:pt x="0" y="200"/>
                    </a:lnTo>
                    <a:lnTo>
                      <a:pt x="6" y="155"/>
                    </a:lnTo>
                    <a:lnTo>
                      <a:pt x="20" y="112"/>
                    </a:lnTo>
                    <a:lnTo>
                      <a:pt x="45" y="75"/>
                    </a:lnTo>
                    <a:lnTo>
                      <a:pt x="76" y="43"/>
                    </a:lnTo>
                    <a:lnTo>
                      <a:pt x="114" y="20"/>
                    </a:lnTo>
                    <a:lnTo>
                      <a:pt x="155" y="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E2574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53"/>
              <p:cNvSpPr>
                <a:spLocks/>
              </p:cNvSpPr>
              <p:nvPr/>
            </p:nvSpPr>
            <p:spPr bwMode="auto">
              <a:xfrm>
                <a:off x="3032" y="1050"/>
                <a:ext cx="1613" cy="1613"/>
              </a:xfrm>
              <a:custGeom>
                <a:avLst/>
                <a:gdLst>
                  <a:gd name="T0" fmla="*/ 1752 w 3224"/>
                  <a:gd name="T1" fmla="*/ 6 h 3226"/>
                  <a:gd name="T2" fmla="*/ 2019 w 3224"/>
                  <a:gd name="T3" fmla="*/ 53 h 3226"/>
                  <a:gd name="T4" fmla="*/ 2271 w 3224"/>
                  <a:gd name="T5" fmla="*/ 140 h 3226"/>
                  <a:gd name="T6" fmla="*/ 2500 w 3224"/>
                  <a:gd name="T7" fmla="*/ 267 h 3226"/>
                  <a:gd name="T8" fmla="*/ 2706 w 3224"/>
                  <a:gd name="T9" fmla="*/ 428 h 3226"/>
                  <a:gd name="T10" fmla="*/ 2883 w 3224"/>
                  <a:gd name="T11" fmla="*/ 619 h 3226"/>
                  <a:gd name="T12" fmla="*/ 3026 w 3224"/>
                  <a:gd name="T13" fmla="*/ 837 h 3226"/>
                  <a:gd name="T14" fmla="*/ 3134 w 3224"/>
                  <a:gd name="T15" fmla="*/ 1078 h 3226"/>
                  <a:gd name="T16" fmla="*/ 3201 w 3224"/>
                  <a:gd name="T17" fmla="*/ 1337 h 3226"/>
                  <a:gd name="T18" fmla="*/ 3224 w 3224"/>
                  <a:gd name="T19" fmla="*/ 1614 h 3226"/>
                  <a:gd name="T20" fmla="*/ 3201 w 3224"/>
                  <a:gd name="T21" fmla="*/ 1889 h 3226"/>
                  <a:gd name="T22" fmla="*/ 3134 w 3224"/>
                  <a:gd name="T23" fmla="*/ 2148 h 3226"/>
                  <a:gd name="T24" fmla="*/ 3026 w 3224"/>
                  <a:gd name="T25" fmla="*/ 2390 h 3226"/>
                  <a:gd name="T26" fmla="*/ 2883 w 3224"/>
                  <a:gd name="T27" fmla="*/ 2608 h 3226"/>
                  <a:gd name="T28" fmla="*/ 2706 w 3224"/>
                  <a:gd name="T29" fmla="*/ 2800 h 3226"/>
                  <a:gd name="T30" fmla="*/ 2500 w 3224"/>
                  <a:gd name="T31" fmla="*/ 2961 h 3226"/>
                  <a:gd name="T32" fmla="*/ 2271 w 3224"/>
                  <a:gd name="T33" fmla="*/ 3087 h 3226"/>
                  <a:gd name="T34" fmla="*/ 2019 w 3224"/>
                  <a:gd name="T35" fmla="*/ 3175 h 3226"/>
                  <a:gd name="T36" fmla="*/ 1752 w 3224"/>
                  <a:gd name="T37" fmla="*/ 3220 h 3226"/>
                  <a:gd name="T38" fmla="*/ 1474 w 3224"/>
                  <a:gd name="T39" fmla="*/ 3220 h 3226"/>
                  <a:gd name="T40" fmla="*/ 1205 w 3224"/>
                  <a:gd name="T41" fmla="*/ 3175 h 3226"/>
                  <a:gd name="T42" fmla="*/ 954 w 3224"/>
                  <a:gd name="T43" fmla="*/ 3087 h 3226"/>
                  <a:gd name="T44" fmla="*/ 724 w 3224"/>
                  <a:gd name="T45" fmla="*/ 2961 h 3226"/>
                  <a:gd name="T46" fmla="*/ 518 w 3224"/>
                  <a:gd name="T47" fmla="*/ 2800 h 3226"/>
                  <a:gd name="T48" fmla="*/ 343 w 3224"/>
                  <a:gd name="T49" fmla="*/ 2608 h 3226"/>
                  <a:gd name="T50" fmla="*/ 198 w 3224"/>
                  <a:gd name="T51" fmla="*/ 2390 h 3226"/>
                  <a:gd name="T52" fmla="*/ 90 w 3224"/>
                  <a:gd name="T53" fmla="*/ 2148 h 3226"/>
                  <a:gd name="T54" fmla="*/ 23 w 3224"/>
                  <a:gd name="T55" fmla="*/ 1889 h 3226"/>
                  <a:gd name="T56" fmla="*/ 0 w 3224"/>
                  <a:gd name="T57" fmla="*/ 1614 h 3226"/>
                  <a:gd name="T58" fmla="*/ 23 w 3224"/>
                  <a:gd name="T59" fmla="*/ 1337 h 3226"/>
                  <a:gd name="T60" fmla="*/ 90 w 3224"/>
                  <a:gd name="T61" fmla="*/ 1078 h 3226"/>
                  <a:gd name="T62" fmla="*/ 198 w 3224"/>
                  <a:gd name="T63" fmla="*/ 837 h 3226"/>
                  <a:gd name="T64" fmla="*/ 343 w 3224"/>
                  <a:gd name="T65" fmla="*/ 619 h 3226"/>
                  <a:gd name="T66" fmla="*/ 518 w 3224"/>
                  <a:gd name="T67" fmla="*/ 428 h 3226"/>
                  <a:gd name="T68" fmla="*/ 724 w 3224"/>
                  <a:gd name="T69" fmla="*/ 267 h 3226"/>
                  <a:gd name="T70" fmla="*/ 954 w 3224"/>
                  <a:gd name="T71" fmla="*/ 140 h 3226"/>
                  <a:gd name="T72" fmla="*/ 1205 w 3224"/>
                  <a:gd name="T73" fmla="*/ 53 h 3226"/>
                  <a:gd name="T74" fmla="*/ 1474 w 3224"/>
                  <a:gd name="T75" fmla="*/ 6 h 3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24" h="3226">
                    <a:moveTo>
                      <a:pt x="1613" y="0"/>
                    </a:moveTo>
                    <a:lnTo>
                      <a:pt x="1752" y="6"/>
                    </a:lnTo>
                    <a:lnTo>
                      <a:pt x="1888" y="24"/>
                    </a:lnTo>
                    <a:lnTo>
                      <a:pt x="2019" y="53"/>
                    </a:lnTo>
                    <a:lnTo>
                      <a:pt x="2147" y="90"/>
                    </a:lnTo>
                    <a:lnTo>
                      <a:pt x="2271" y="140"/>
                    </a:lnTo>
                    <a:lnTo>
                      <a:pt x="2388" y="198"/>
                    </a:lnTo>
                    <a:lnTo>
                      <a:pt x="2500" y="267"/>
                    </a:lnTo>
                    <a:lnTo>
                      <a:pt x="2606" y="344"/>
                    </a:lnTo>
                    <a:lnTo>
                      <a:pt x="2706" y="428"/>
                    </a:lnTo>
                    <a:lnTo>
                      <a:pt x="2798" y="519"/>
                    </a:lnTo>
                    <a:lnTo>
                      <a:pt x="2883" y="619"/>
                    </a:lnTo>
                    <a:lnTo>
                      <a:pt x="2959" y="725"/>
                    </a:lnTo>
                    <a:lnTo>
                      <a:pt x="3026" y="837"/>
                    </a:lnTo>
                    <a:lnTo>
                      <a:pt x="3085" y="954"/>
                    </a:lnTo>
                    <a:lnTo>
                      <a:pt x="3134" y="1078"/>
                    </a:lnTo>
                    <a:lnTo>
                      <a:pt x="3173" y="1206"/>
                    </a:lnTo>
                    <a:lnTo>
                      <a:pt x="3201" y="1337"/>
                    </a:lnTo>
                    <a:lnTo>
                      <a:pt x="3218" y="1475"/>
                    </a:lnTo>
                    <a:lnTo>
                      <a:pt x="3224" y="1614"/>
                    </a:lnTo>
                    <a:lnTo>
                      <a:pt x="3218" y="1754"/>
                    </a:lnTo>
                    <a:lnTo>
                      <a:pt x="3201" y="1889"/>
                    </a:lnTo>
                    <a:lnTo>
                      <a:pt x="3173" y="2021"/>
                    </a:lnTo>
                    <a:lnTo>
                      <a:pt x="3134" y="2148"/>
                    </a:lnTo>
                    <a:lnTo>
                      <a:pt x="3085" y="2272"/>
                    </a:lnTo>
                    <a:lnTo>
                      <a:pt x="3026" y="2390"/>
                    </a:lnTo>
                    <a:lnTo>
                      <a:pt x="2959" y="2502"/>
                    </a:lnTo>
                    <a:lnTo>
                      <a:pt x="2883" y="2608"/>
                    </a:lnTo>
                    <a:lnTo>
                      <a:pt x="2798" y="2708"/>
                    </a:lnTo>
                    <a:lnTo>
                      <a:pt x="2706" y="2800"/>
                    </a:lnTo>
                    <a:lnTo>
                      <a:pt x="2606" y="2885"/>
                    </a:lnTo>
                    <a:lnTo>
                      <a:pt x="2500" y="2961"/>
                    </a:lnTo>
                    <a:lnTo>
                      <a:pt x="2388" y="3028"/>
                    </a:lnTo>
                    <a:lnTo>
                      <a:pt x="2271" y="3087"/>
                    </a:lnTo>
                    <a:lnTo>
                      <a:pt x="2147" y="3136"/>
                    </a:lnTo>
                    <a:lnTo>
                      <a:pt x="2019" y="3175"/>
                    </a:lnTo>
                    <a:lnTo>
                      <a:pt x="1888" y="3203"/>
                    </a:lnTo>
                    <a:lnTo>
                      <a:pt x="1752" y="3220"/>
                    </a:lnTo>
                    <a:lnTo>
                      <a:pt x="1613" y="3226"/>
                    </a:lnTo>
                    <a:lnTo>
                      <a:pt x="1474" y="3220"/>
                    </a:lnTo>
                    <a:lnTo>
                      <a:pt x="1336" y="3203"/>
                    </a:lnTo>
                    <a:lnTo>
                      <a:pt x="1205" y="3175"/>
                    </a:lnTo>
                    <a:lnTo>
                      <a:pt x="1077" y="3136"/>
                    </a:lnTo>
                    <a:lnTo>
                      <a:pt x="954" y="3087"/>
                    </a:lnTo>
                    <a:lnTo>
                      <a:pt x="836" y="3028"/>
                    </a:lnTo>
                    <a:lnTo>
                      <a:pt x="724" y="2961"/>
                    </a:lnTo>
                    <a:lnTo>
                      <a:pt x="618" y="2885"/>
                    </a:lnTo>
                    <a:lnTo>
                      <a:pt x="518" y="2800"/>
                    </a:lnTo>
                    <a:lnTo>
                      <a:pt x="428" y="2708"/>
                    </a:lnTo>
                    <a:lnTo>
                      <a:pt x="343" y="2608"/>
                    </a:lnTo>
                    <a:lnTo>
                      <a:pt x="267" y="2502"/>
                    </a:lnTo>
                    <a:lnTo>
                      <a:pt x="198" y="2390"/>
                    </a:lnTo>
                    <a:lnTo>
                      <a:pt x="139" y="2272"/>
                    </a:lnTo>
                    <a:lnTo>
                      <a:pt x="90" y="2148"/>
                    </a:lnTo>
                    <a:lnTo>
                      <a:pt x="53" y="2021"/>
                    </a:lnTo>
                    <a:lnTo>
                      <a:pt x="23" y="1889"/>
                    </a:lnTo>
                    <a:lnTo>
                      <a:pt x="6" y="1754"/>
                    </a:lnTo>
                    <a:lnTo>
                      <a:pt x="0" y="1614"/>
                    </a:lnTo>
                    <a:lnTo>
                      <a:pt x="6" y="1475"/>
                    </a:lnTo>
                    <a:lnTo>
                      <a:pt x="23" y="1337"/>
                    </a:lnTo>
                    <a:lnTo>
                      <a:pt x="53" y="1206"/>
                    </a:lnTo>
                    <a:lnTo>
                      <a:pt x="90" y="1078"/>
                    </a:lnTo>
                    <a:lnTo>
                      <a:pt x="139" y="954"/>
                    </a:lnTo>
                    <a:lnTo>
                      <a:pt x="198" y="837"/>
                    </a:lnTo>
                    <a:lnTo>
                      <a:pt x="267" y="725"/>
                    </a:lnTo>
                    <a:lnTo>
                      <a:pt x="343" y="619"/>
                    </a:lnTo>
                    <a:lnTo>
                      <a:pt x="428" y="519"/>
                    </a:lnTo>
                    <a:lnTo>
                      <a:pt x="518" y="428"/>
                    </a:lnTo>
                    <a:lnTo>
                      <a:pt x="618" y="344"/>
                    </a:lnTo>
                    <a:lnTo>
                      <a:pt x="724" y="267"/>
                    </a:lnTo>
                    <a:lnTo>
                      <a:pt x="836" y="198"/>
                    </a:lnTo>
                    <a:lnTo>
                      <a:pt x="954" y="140"/>
                    </a:lnTo>
                    <a:lnTo>
                      <a:pt x="1077" y="90"/>
                    </a:lnTo>
                    <a:lnTo>
                      <a:pt x="1205" y="53"/>
                    </a:lnTo>
                    <a:lnTo>
                      <a:pt x="1336" y="24"/>
                    </a:lnTo>
                    <a:lnTo>
                      <a:pt x="1474" y="6"/>
                    </a:lnTo>
                    <a:lnTo>
                      <a:pt x="1613" y="0"/>
                    </a:lnTo>
                    <a:close/>
                  </a:path>
                </a:pathLst>
              </a:custGeom>
              <a:solidFill>
                <a:srgbClr val="324D5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54"/>
              <p:cNvSpPr>
                <a:spLocks/>
              </p:cNvSpPr>
              <p:nvPr/>
            </p:nvSpPr>
            <p:spPr bwMode="auto">
              <a:xfrm>
                <a:off x="3235" y="1252"/>
                <a:ext cx="1208" cy="1209"/>
              </a:xfrm>
              <a:custGeom>
                <a:avLst/>
                <a:gdLst>
                  <a:gd name="T0" fmla="*/ 1325 w 2418"/>
                  <a:gd name="T1" fmla="*/ 4 h 2419"/>
                  <a:gd name="T2" fmla="*/ 1549 w 2418"/>
                  <a:gd name="T3" fmla="*/ 47 h 2419"/>
                  <a:gd name="T4" fmla="*/ 1755 w 2418"/>
                  <a:gd name="T5" fmla="*/ 129 h 2419"/>
                  <a:gd name="T6" fmla="*/ 1941 w 2418"/>
                  <a:gd name="T7" fmla="*/ 245 h 2419"/>
                  <a:gd name="T8" fmla="*/ 2102 w 2418"/>
                  <a:gd name="T9" fmla="*/ 392 h 2419"/>
                  <a:gd name="T10" fmla="*/ 2234 w 2418"/>
                  <a:gd name="T11" fmla="*/ 565 h 2419"/>
                  <a:gd name="T12" fmla="*/ 2334 w 2418"/>
                  <a:gd name="T13" fmla="*/ 762 h 2419"/>
                  <a:gd name="T14" fmla="*/ 2396 w 2418"/>
                  <a:gd name="T15" fmla="*/ 978 h 2419"/>
                  <a:gd name="T16" fmla="*/ 2418 w 2418"/>
                  <a:gd name="T17" fmla="*/ 1209 h 2419"/>
                  <a:gd name="T18" fmla="*/ 2396 w 2418"/>
                  <a:gd name="T19" fmla="*/ 1439 h 2419"/>
                  <a:gd name="T20" fmla="*/ 2334 w 2418"/>
                  <a:gd name="T21" fmla="*/ 1655 h 2419"/>
                  <a:gd name="T22" fmla="*/ 2234 w 2418"/>
                  <a:gd name="T23" fmla="*/ 1851 h 2419"/>
                  <a:gd name="T24" fmla="*/ 2102 w 2418"/>
                  <a:gd name="T25" fmla="*/ 2026 h 2419"/>
                  <a:gd name="T26" fmla="*/ 1941 w 2418"/>
                  <a:gd name="T27" fmla="*/ 2173 h 2419"/>
                  <a:gd name="T28" fmla="*/ 1755 w 2418"/>
                  <a:gd name="T29" fmla="*/ 2289 h 2419"/>
                  <a:gd name="T30" fmla="*/ 1549 w 2418"/>
                  <a:gd name="T31" fmla="*/ 2370 h 2419"/>
                  <a:gd name="T32" fmla="*/ 1325 w 2418"/>
                  <a:gd name="T33" fmla="*/ 2413 h 2419"/>
                  <a:gd name="T34" fmla="*/ 1091 w 2418"/>
                  <a:gd name="T35" fmla="*/ 2413 h 2419"/>
                  <a:gd name="T36" fmla="*/ 868 w 2418"/>
                  <a:gd name="T37" fmla="*/ 2370 h 2419"/>
                  <a:gd name="T38" fmla="*/ 661 w 2418"/>
                  <a:gd name="T39" fmla="*/ 2289 h 2419"/>
                  <a:gd name="T40" fmla="*/ 475 w 2418"/>
                  <a:gd name="T41" fmla="*/ 2173 h 2419"/>
                  <a:gd name="T42" fmla="*/ 314 w 2418"/>
                  <a:gd name="T43" fmla="*/ 2026 h 2419"/>
                  <a:gd name="T44" fmla="*/ 183 w 2418"/>
                  <a:gd name="T45" fmla="*/ 1851 h 2419"/>
                  <a:gd name="T46" fmla="*/ 83 w 2418"/>
                  <a:gd name="T47" fmla="*/ 1655 h 2419"/>
                  <a:gd name="T48" fmla="*/ 22 w 2418"/>
                  <a:gd name="T49" fmla="*/ 1439 h 2419"/>
                  <a:gd name="T50" fmla="*/ 0 w 2418"/>
                  <a:gd name="T51" fmla="*/ 1209 h 2419"/>
                  <a:gd name="T52" fmla="*/ 22 w 2418"/>
                  <a:gd name="T53" fmla="*/ 979 h 2419"/>
                  <a:gd name="T54" fmla="*/ 83 w 2418"/>
                  <a:gd name="T55" fmla="*/ 765 h 2419"/>
                  <a:gd name="T56" fmla="*/ 183 w 2418"/>
                  <a:gd name="T57" fmla="*/ 567 h 2419"/>
                  <a:gd name="T58" fmla="*/ 314 w 2418"/>
                  <a:gd name="T59" fmla="*/ 394 h 2419"/>
                  <a:gd name="T60" fmla="*/ 475 w 2418"/>
                  <a:gd name="T61" fmla="*/ 247 h 2419"/>
                  <a:gd name="T62" fmla="*/ 661 w 2418"/>
                  <a:gd name="T63" fmla="*/ 129 h 2419"/>
                  <a:gd name="T64" fmla="*/ 868 w 2418"/>
                  <a:gd name="T65" fmla="*/ 47 h 2419"/>
                  <a:gd name="T66" fmla="*/ 1091 w 2418"/>
                  <a:gd name="T67" fmla="*/ 4 h 2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418" h="2419">
                    <a:moveTo>
                      <a:pt x="1209" y="0"/>
                    </a:moveTo>
                    <a:lnTo>
                      <a:pt x="1325" y="4"/>
                    </a:lnTo>
                    <a:lnTo>
                      <a:pt x="1439" y="21"/>
                    </a:lnTo>
                    <a:lnTo>
                      <a:pt x="1549" y="47"/>
                    </a:lnTo>
                    <a:lnTo>
                      <a:pt x="1655" y="82"/>
                    </a:lnTo>
                    <a:lnTo>
                      <a:pt x="1755" y="129"/>
                    </a:lnTo>
                    <a:lnTo>
                      <a:pt x="1851" y="182"/>
                    </a:lnTo>
                    <a:lnTo>
                      <a:pt x="1941" y="245"/>
                    </a:lnTo>
                    <a:lnTo>
                      <a:pt x="2025" y="314"/>
                    </a:lnTo>
                    <a:lnTo>
                      <a:pt x="2102" y="392"/>
                    </a:lnTo>
                    <a:lnTo>
                      <a:pt x="2173" y="475"/>
                    </a:lnTo>
                    <a:lnTo>
                      <a:pt x="2234" y="565"/>
                    </a:lnTo>
                    <a:lnTo>
                      <a:pt x="2288" y="661"/>
                    </a:lnTo>
                    <a:lnTo>
                      <a:pt x="2334" y="762"/>
                    </a:lnTo>
                    <a:lnTo>
                      <a:pt x="2369" y="868"/>
                    </a:lnTo>
                    <a:lnTo>
                      <a:pt x="2396" y="978"/>
                    </a:lnTo>
                    <a:lnTo>
                      <a:pt x="2412" y="1091"/>
                    </a:lnTo>
                    <a:lnTo>
                      <a:pt x="2418" y="1209"/>
                    </a:lnTo>
                    <a:lnTo>
                      <a:pt x="2412" y="1325"/>
                    </a:lnTo>
                    <a:lnTo>
                      <a:pt x="2396" y="1439"/>
                    </a:lnTo>
                    <a:lnTo>
                      <a:pt x="2369" y="1549"/>
                    </a:lnTo>
                    <a:lnTo>
                      <a:pt x="2334" y="1655"/>
                    </a:lnTo>
                    <a:lnTo>
                      <a:pt x="2288" y="1755"/>
                    </a:lnTo>
                    <a:lnTo>
                      <a:pt x="2234" y="1851"/>
                    </a:lnTo>
                    <a:lnTo>
                      <a:pt x="2173" y="1942"/>
                    </a:lnTo>
                    <a:lnTo>
                      <a:pt x="2102" y="2026"/>
                    </a:lnTo>
                    <a:lnTo>
                      <a:pt x="2025" y="2103"/>
                    </a:lnTo>
                    <a:lnTo>
                      <a:pt x="1941" y="2173"/>
                    </a:lnTo>
                    <a:lnTo>
                      <a:pt x="1851" y="2234"/>
                    </a:lnTo>
                    <a:lnTo>
                      <a:pt x="1755" y="2289"/>
                    </a:lnTo>
                    <a:lnTo>
                      <a:pt x="1655" y="2334"/>
                    </a:lnTo>
                    <a:lnTo>
                      <a:pt x="1549" y="2370"/>
                    </a:lnTo>
                    <a:lnTo>
                      <a:pt x="1439" y="2397"/>
                    </a:lnTo>
                    <a:lnTo>
                      <a:pt x="1325" y="2413"/>
                    </a:lnTo>
                    <a:lnTo>
                      <a:pt x="1209" y="2419"/>
                    </a:lnTo>
                    <a:lnTo>
                      <a:pt x="1091" y="2413"/>
                    </a:lnTo>
                    <a:lnTo>
                      <a:pt x="977" y="2397"/>
                    </a:lnTo>
                    <a:lnTo>
                      <a:pt x="868" y="2370"/>
                    </a:lnTo>
                    <a:lnTo>
                      <a:pt x="762" y="2334"/>
                    </a:lnTo>
                    <a:lnTo>
                      <a:pt x="661" y="2289"/>
                    </a:lnTo>
                    <a:lnTo>
                      <a:pt x="565" y="2234"/>
                    </a:lnTo>
                    <a:lnTo>
                      <a:pt x="475" y="2173"/>
                    </a:lnTo>
                    <a:lnTo>
                      <a:pt x="393" y="2103"/>
                    </a:lnTo>
                    <a:lnTo>
                      <a:pt x="314" y="2026"/>
                    </a:lnTo>
                    <a:lnTo>
                      <a:pt x="245" y="1942"/>
                    </a:lnTo>
                    <a:lnTo>
                      <a:pt x="183" y="1851"/>
                    </a:lnTo>
                    <a:lnTo>
                      <a:pt x="130" y="1755"/>
                    </a:lnTo>
                    <a:lnTo>
                      <a:pt x="83" y="1655"/>
                    </a:lnTo>
                    <a:lnTo>
                      <a:pt x="47" y="1549"/>
                    </a:lnTo>
                    <a:lnTo>
                      <a:pt x="22" y="1439"/>
                    </a:lnTo>
                    <a:lnTo>
                      <a:pt x="4" y="1325"/>
                    </a:lnTo>
                    <a:lnTo>
                      <a:pt x="0" y="1209"/>
                    </a:lnTo>
                    <a:lnTo>
                      <a:pt x="4" y="1093"/>
                    </a:lnTo>
                    <a:lnTo>
                      <a:pt x="22" y="979"/>
                    </a:lnTo>
                    <a:lnTo>
                      <a:pt x="47" y="870"/>
                    </a:lnTo>
                    <a:lnTo>
                      <a:pt x="83" y="765"/>
                    </a:lnTo>
                    <a:lnTo>
                      <a:pt x="130" y="663"/>
                    </a:lnTo>
                    <a:lnTo>
                      <a:pt x="183" y="567"/>
                    </a:lnTo>
                    <a:lnTo>
                      <a:pt x="245" y="477"/>
                    </a:lnTo>
                    <a:lnTo>
                      <a:pt x="314" y="394"/>
                    </a:lnTo>
                    <a:lnTo>
                      <a:pt x="393" y="316"/>
                    </a:lnTo>
                    <a:lnTo>
                      <a:pt x="475" y="247"/>
                    </a:lnTo>
                    <a:lnTo>
                      <a:pt x="565" y="184"/>
                    </a:lnTo>
                    <a:lnTo>
                      <a:pt x="661" y="129"/>
                    </a:lnTo>
                    <a:lnTo>
                      <a:pt x="762" y="84"/>
                    </a:lnTo>
                    <a:lnTo>
                      <a:pt x="868" y="47"/>
                    </a:lnTo>
                    <a:lnTo>
                      <a:pt x="977" y="21"/>
                    </a:lnTo>
                    <a:lnTo>
                      <a:pt x="1091" y="4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55"/>
              <p:cNvSpPr>
                <a:spLocks/>
              </p:cNvSpPr>
              <p:nvPr/>
            </p:nvSpPr>
            <p:spPr bwMode="auto">
              <a:xfrm>
                <a:off x="3386" y="1403"/>
                <a:ext cx="906" cy="907"/>
              </a:xfrm>
              <a:custGeom>
                <a:avLst/>
                <a:gdLst>
                  <a:gd name="T0" fmla="*/ 907 w 1814"/>
                  <a:gd name="T1" fmla="*/ 0 h 1814"/>
                  <a:gd name="T2" fmla="*/ 1011 w 1814"/>
                  <a:gd name="T3" fmla="*/ 6 h 1814"/>
                  <a:gd name="T4" fmla="*/ 1113 w 1814"/>
                  <a:gd name="T5" fmla="*/ 24 h 1814"/>
                  <a:gd name="T6" fmla="*/ 1211 w 1814"/>
                  <a:gd name="T7" fmla="*/ 53 h 1814"/>
                  <a:gd name="T8" fmla="*/ 1303 w 1814"/>
                  <a:gd name="T9" fmla="*/ 92 h 1814"/>
                  <a:gd name="T10" fmla="*/ 1392 w 1814"/>
                  <a:gd name="T11" fmla="*/ 141 h 1814"/>
                  <a:gd name="T12" fmla="*/ 1472 w 1814"/>
                  <a:gd name="T13" fmla="*/ 198 h 1814"/>
                  <a:gd name="T14" fmla="*/ 1547 w 1814"/>
                  <a:gd name="T15" fmla="*/ 265 h 1814"/>
                  <a:gd name="T16" fmla="*/ 1614 w 1814"/>
                  <a:gd name="T17" fmla="*/ 340 h 1814"/>
                  <a:gd name="T18" fmla="*/ 1672 w 1814"/>
                  <a:gd name="T19" fmla="*/ 420 h 1814"/>
                  <a:gd name="T20" fmla="*/ 1722 w 1814"/>
                  <a:gd name="T21" fmla="*/ 509 h 1814"/>
                  <a:gd name="T22" fmla="*/ 1761 w 1814"/>
                  <a:gd name="T23" fmla="*/ 601 h 1814"/>
                  <a:gd name="T24" fmla="*/ 1790 w 1814"/>
                  <a:gd name="T25" fmla="*/ 699 h 1814"/>
                  <a:gd name="T26" fmla="*/ 1808 w 1814"/>
                  <a:gd name="T27" fmla="*/ 801 h 1814"/>
                  <a:gd name="T28" fmla="*/ 1814 w 1814"/>
                  <a:gd name="T29" fmla="*/ 907 h 1814"/>
                  <a:gd name="T30" fmla="*/ 1808 w 1814"/>
                  <a:gd name="T31" fmla="*/ 1011 h 1814"/>
                  <a:gd name="T32" fmla="*/ 1790 w 1814"/>
                  <a:gd name="T33" fmla="*/ 1113 h 1814"/>
                  <a:gd name="T34" fmla="*/ 1761 w 1814"/>
                  <a:gd name="T35" fmla="*/ 1212 h 1814"/>
                  <a:gd name="T36" fmla="*/ 1722 w 1814"/>
                  <a:gd name="T37" fmla="*/ 1304 h 1814"/>
                  <a:gd name="T38" fmla="*/ 1672 w 1814"/>
                  <a:gd name="T39" fmla="*/ 1392 h 1814"/>
                  <a:gd name="T40" fmla="*/ 1614 w 1814"/>
                  <a:gd name="T41" fmla="*/ 1473 h 1814"/>
                  <a:gd name="T42" fmla="*/ 1547 w 1814"/>
                  <a:gd name="T43" fmla="*/ 1547 h 1814"/>
                  <a:gd name="T44" fmla="*/ 1472 w 1814"/>
                  <a:gd name="T45" fmla="*/ 1614 h 1814"/>
                  <a:gd name="T46" fmla="*/ 1392 w 1814"/>
                  <a:gd name="T47" fmla="*/ 1673 h 1814"/>
                  <a:gd name="T48" fmla="*/ 1303 w 1814"/>
                  <a:gd name="T49" fmla="*/ 1722 h 1814"/>
                  <a:gd name="T50" fmla="*/ 1211 w 1814"/>
                  <a:gd name="T51" fmla="*/ 1761 h 1814"/>
                  <a:gd name="T52" fmla="*/ 1113 w 1814"/>
                  <a:gd name="T53" fmla="*/ 1791 h 1814"/>
                  <a:gd name="T54" fmla="*/ 1011 w 1814"/>
                  <a:gd name="T55" fmla="*/ 1809 h 1814"/>
                  <a:gd name="T56" fmla="*/ 907 w 1814"/>
                  <a:gd name="T57" fmla="*/ 1814 h 1814"/>
                  <a:gd name="T58" fmla="*/ 801 w 1814"/>
                  <a:gd name="T59" fmla="*/ 1809 h 1814"/>
                  <a:gd name="T60" fmla="*/ 699 w 1814"/>
                  <a:gd name="T61" fmla="*/ 1791 h 1814"/>
                  <a:gd name="T62" fmla="*/ 601 w 1814"/>
                  <a:gd name="T63" fmla="*/ 1761 h 1814"/>
                  <a:gd name="T64" fmla="*/ 509 w 1814"/>
                  <a:gd name="T65" fmla="*/ 1722 h 1814"/>
                  <a:gd name="T66" fmla="*/ 420 w 1814"/>
                  <a:gd name="T67" fmla="*/ 1673 h 1814"/>
                  <a:gd name="T68" fmla="*/ 340 w 1814"/>
                  <a:gd name="T69" fmla="*/ 1614 h 1814"/>
                  <a:gd name="T70" fmla="*/ 265 w 1814"/>
                  <a:gd name="T71" fmla="*/ 1547 h 1814"/>
                  <a:gd name="T72" fmla="*/ 199 w 1814"/>
                  <a:gd name="T73" fmla="*/ 1473 h 1814"/>
                  <a:gd name="T74" fmla="*/ 142 w 1814"/>
                  <a:gd name="T75" fmla="*/ 1392 h 1814"/>
                  <a:gd name="T76" fmla="*/ 93 w 1814"/>
                  <a:gd name="T77" fmla="*/ 1304 h 1814"/>
                  <a:gd name="T78" fmla="*/ 53 w 1814"/>
                  <a:gd name="T79" fmla="*/ 1212 h 1814"/>
                  <a:gd name="T80" fmla="*/ 24 w 1814"/>
                  <a:gd name="T81" fmla="*/ 1113 h 1814"/>
                  <a:gd name="T82" fmla="*/ 6 w 1814"/>
                  <a:gd name="T83" fmla="*/ 1011 h 1814"/>
                  <a:gd name="T84" fmla="*/ 0 w 1814"/>
                  <a:gd name="T85" fmla="*/ 907 h 1814"/>
                  <a:gd name="T86" fmla="*/ 6 w 1814"/>
                  <a:gd name="T87" fmla="*/ 801 h 1814"/>
                  <a:gd name="T88" fmla="*/ 24 w 1814"/>
                  <a:gd name="T89" fmla="*/ 699 h 1814"/>
                  <a:gd name="T90" fmla="*/ 53 w 1814"/>
                  <a:gd name="T91" fmla="*/ 601 h 1814"/>
                  <a:gd name="T92" fmla="*/ 93 w 1814"/>
                  <a:gd name="T93" fmla="*/ 509 h 1814"/>
                  <a:gd name="T94" fmla="*/ 142 w 1814"/>
                  <a:gd name="T95" fmla="*/ 420 h 1814"/>
                  <a:gd name="T96" fmla="*/ 199 w 1814"/>
                  <a:gd name="T97" fmla="*/ 340 h 1814"/>
                  <a:gd name="T98" fmla="*/ 265 w 1814"/>
                  <a:gd name="T99" fmla="*/ 265 h 1814"/>
                  <a:gd name="T100" fmla="*/ 340 w 1814"/>
                  <a:gd name="T101" fmla="*/ 198 h 1814"/>
                  <a:gd name="T102" fmla="*/ 420 w 1814"/>
                  <a:gd name="T103" fmla="*/ 141 h 1814"/>
                  <a:gd name="T104" fmla="*/ 509 w 1814"/>
                  <a:gd name="T105" fmla="*/ 92 h 1814"/>
                  <a:gd name="T106" fmla="*/ 601 w 1814"/>
                  <a:gd name="T107" fmla="*/ 53 h 1814"/>
                  <a:gd name="T108" fmla="*/ 699 w 1814"/>
                  <a:gd name="T109" fmla="*/ 24 h 1814"/>
                  <a:gd name="T110" fmla="*/ 801 w 1814"/>
                  <a:gd name="T111" fmla="*/ 6 h 1814"/>
                  <a:gd name="T112" fmla="*/ 907 w 1814"/>
                  <a:gd name="T113" fmla="*/ 0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14" h="1814">
                    <a:moveTo>
                      <a:pt x="907" y="0"/>
                    </a:moveTo>
                    <a:lnTo>
                      <a:pt x="1011" y="6"/>
                    </a:lnTo>
                    <a:lnTo>
                      <a:pt x="1113" y="24"/>
                    </a:lnTo>
                    <a:lnTo>
                      <a:pt x="1211" y="53"/>
                    </a:lnTo>
                    <a:lnTo>
                      <a:pt x="1303" y="92"/>
                    </a:lnTo>
                    <a:lnTo>
                      <a:pt x="1392" y="141"/>
                    </a:lnTo>
                    <a:lnTo>
                      <a:pt x="1472" y="198"/>
                    </a:lnTo>
                    <a:lnTo>
                      <a:pt x="1547" y="265"/>
                    </a:lnTo>
                    <a:lnTo>
                      <a:pt x="1614" y="340"/>
                    </a:lnTo>
                    <a:lnTo>
                      <a:pt x="1672" y="420"/>
                    </a:lnTo>
                    <a:lnTo>
                      <a:pt x="1722" y="509"/>
                    </a:lnTo>
                    <a:lnTo>
                      <a:pt x="1761" y="601"/>
                    </a:lnTo>
                    <a:lnTo>
                      <a:pt x="1790" y="699"/>
                    </a:lnTo>
                    <a:lnTo>
                      <a:pt x="1808" y="801"/>
                    </a:lnTo>
                    <a:lnTo>
                      <a:pt x="1814" y="907"/>
                    </a:lnTo>
                    <a:lnTo>
                      <a:pt x="1808" y="1011"/>
                    </a:lnTo>
                    <a:lnTo>
                      <a:pt x="1790" y="1113"/>
                    </a:lnTo>
                    <a:lnTo>
                      <a:pt x="1761" y="1212"/>
                    </a:lnTo>
                    <a:lnTo>
                      <a:pt x="1722" y="1304"/>
                    </a:lnTo>
                    <a:lnTo>
                      <a:pt x="1672" y="1392"/>
                    </a:lnTo>
                    <a:lnTo>
                      <a:pt x="1614" y="1473"/>
                    </a:lnTo>
                    <a:lnTo>
                      <a:pt x="1547" y="1547"/>
                    </a:lnTo>
                    <a:lnTo>
                      <a:pt x="1472" y="1614"/>
                    </a:lnTo>
                    <a:lnTo>
                      <a:pt x="1392" y="1673"/>
                    </a:lnTo>
                    <a:lnTo>
                      <a:pt x="1303" y="1722"/>
                    </a:lnTo>
                    <a:lnTo>
                      <a:pt x="1211" y="1761"/>
                    </a:lnTo>
                    <a:lnTo>
                      <a:pt x="1113" y="1791"/>
                    </a:lnTo>
                    <a:lnTo>
                      <a:pt x="1011" y="1809"/>
                    </a:lnTo>
                    <a:lnTo>
                      <a:pt x="907" y="1814"/>
                    </a:lnTo>
                    <a:lnTo>
                      <a:pt x="801" y="1809"/>
                    </a:lnTo>
                    <a:lnTo>
                      <a:pt x="699" y="1791"/>
                    </a:lnTo>
                    <a:lnTo>
                      <a:pt x="601" y="1761"/>
                    </a:lnTo>
                    <a:lnTo>
                      <a:pt x="509" y="1722"/>
                    </a:lnTo>
                    <a:lnTo>
                      <a:pt x="420" y="1673"/>
                    </a:lnTo>
                    <a:lnTo>
                      <a:pt x="340" y="1614"/>
                    </a:lnTo>
                    <a:lnTo>
                      <a:pt x="265" y="1547"/>
                    </a:lnTo>
                    <a:lnTo>
                      <a:pt x="199" y="1473"/>
                    </a:lnTo>
                    <a:lnTo>
                      <a:pt x="142" y="1392"/>
                    </a:lnTo>
                    <a:lnTo>
                      <a:pt x="93" y="1304"/>
                    </a:lnTo>
                    <a:lnTo>
                      <a:pt x="53" y="1212"/>
                    </a:lnTo>
                    <a:lnTo>
                      <a:pt x="24" y="1113"/>
                    </a:lnTo>
                    <a:lnTo>
                      <a:pt x="6" y="1011"/>
                    </a:lnTo>
                    <a:lnTo>
                      <a:pt x="0" y="907"/>
                    </a:lnTo>
                    <a:lnTo>
                      <a:pt x="6" y="801"/>
                    </a:lnTo>
                    <a:lnTo>
                      <a:pt x="24" y="699"/>
                    </a:lnTo>
                    <a:lnTo>
                      <a:pt x="53" y="601"/>
                    </a:lnTo>
                    <a:lnTo>
                      <a:pt x="93" y="509"/>
                    </a:lnTo>
                    <a:lnTo>
                      <a:pt x="142" y="420"/>
                    </a:lnTo>
                    <a:lnTo>
                      <a:pt x="199" y="340"/>
                    </a:lnTo>
                    <a:lnTo>
                      <a:pt x="265" y="265"/>
                    </a:lnTo>
                    <a:lnTo>
                      <a:pt x="340" y="198"/>
                    </a:lnTo>
                    <a:lnTo>
                      <a:pt x="420" y="141"/>
                    </a:lnTo>
                    <a:lnTo>
                      <a:pt x="509" y="92"/>
                    </a:lnTo>
                    <a:lnTo>
                      <a:pt x="601" y="53"/>
                    </a:lnTo>
                    <a:lnTo>
                      <a:pt x="699" y="24"/>
                    </a:lnTo>
                    <a:lnTo>
                      <a:pt x="801" y="6"/>
                    </a:lnTo>
                    <a:lnTo>
                      <a:pt x="907" y="0"/>
                    </a:lnTo>
                    <a:close/>
                  </a:path>
                </a:pathLst>
              </a:custGeom>
              <a:solidFill>
                <a:srgbClr val="2B414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56"/>
              <p:cNvSpPr>
                <a:spLocks/>
              </p:cNvSpPr>
              <p:nvPr/>
            </p:nvSpPr>
            <p:spPr bwMode="auto">
              <a:xfrm>
                <a:off x="3612" y="1630"/>
                <a:ext cx="454" cy="453"/>
              </a:xfrm>
              <a:custGeom>
                <a:avLst/>
                <a:gdLst>
                  <a:gd name="T0" fmla="*/ 453 w 906"/>
                  <a:gd name="T1" fmla="*/ 0 h 907"/>
                  <a:gd name="T2" fmla="*/ 526 w 906"/>
                  <a:gd name="T3" fmla="*/ 6 h 907"/>
                  <a:gd name="T4" fmla="*/ 596 w 906"/>
                  <a:gd name="T5" fmla="*/ 21 h 907"/>
                  <a:gd name="T6" fmla="*/ 661 w 906"/>
                  <a:gd name="T7" fmla="*/ 49 h 907"/>
                  <a:gd name="T8" fmla="*/ 720 w 906"/>
                  <a:gd name="T9" fmla="*/ 86 h 907"/>
                  <a:gd name="T10" fmla="*/ 773 w 906"/>
                  <a:gd name="T11" fmla="*/ 131 h 907"/>
                  <a:gd name="T12" fmla="*/ 818 w 906"/>
                  <a:gd name="T13" fmla="*/ 184 h 907"/>
                  <a:gd name="T14" fmla="*/ 855 w 906"/>
                  <a:gd name="T15" fmla="*/ 243 h 907"/>
                  <a:gd name="T16" fmla="*/ 883 w 906"/>
                  <a:gd name="T17" fmla="*/ 308 h 907"/>
                  <a:gd name="T18" fmla="*/ 901 w 906"/>
                  <a:gd name="T19" fmla="*/ 379 h 907"/>
                  <a:gd name="T20" fmla="*/ 906 w 906"/>
                  <a:gd name="T21" fmla="*/ 453 h 907"/>
                  <a:gd name="T22" fmla="*/ 901 w 906"/>
                  <a:gd name="T23" fmla="*/ 526 h 907"/>
                  <a:gd name="T24" fmla="*/ 883 w 906"/>
                  <a:gd name="T25" fmla="*/ 597 h 907"/>
                  <a:gd name="T26" fmla="*/ 855 w 906"/>
                  <a:gd name="T27" fmla="*/ 661 h 907"/>
                  <a:gd name="T28" fmla="*/ 818 w 906"/>
                  <a:gd name="T29" fmla="*/ 720 h 907"/>
                  <a:gd name="T30" fmla="*/ 773 w 906"/>
                  <a:gd name="T31" fmla="*/ 773 h 907"/>
                  <a:gd name="T32" fmla="*/ 720 w 906"/>
                  <a:gd name="T33" fmla="*/ 818 h 907"/>
                  <a:gd name="T34" fmla="*/ 661 w 906"/>
                  <a:gd name="T35" fmla="*/ 856 h 907"/>
                  <a:gd name="T36" fmla="*/ 596 w 906"/>
                  <a:gd name="T37" fmla="*/ 883 h 907"/>
                  <a:gd name="T38" fmla="*/ 526 w 906"/>
                  <a:gd name="T39" fmla="*/ 901 h 907"/>
                  <a:gd name="T40" fmla="*/ 453 w 906"/>
                  <a:gd name="T41" fmla="*/ 907 h 907"/>
                  <a:gd name="T42" fmla="*/ 378 w 906"/>
                  <a:gd name="T43" fmla="*/ 901 h 907"/>
                  <a:gd name="T44" fmla="*/ 308 w 906"/>
                  <a:gd name="T45" fmla="*/ 883 h 907"/>
                  <a:gd name="T46" fmla="*/ 243 w 906"/>
                  <a:gd name="T47" fmla="*/ 856 h 907"/>
                  <a:gd name="T48" fmla="*/ 184 w 906"/>
                  <a:gd name="T49" fmla="*/ 818 h 907"/>
                  <a:gd name="T50" fmla="*/ 131 w 906"/>
                  <a:gd name="T51" fmla="*/ 773 h 907"/>
                  <a:gd name="T52" fmla="*/ 86 w 906"/>
                  <a:gd name="T53" fmla="*/ 720 h 907"/>
                  <a:gd name="T54" fmla="*/ 49 w 906"/>
                  <a:gd name="T55" fmla="*/ 661 h 907"/>
                  <a:gd name="T56" fmla="*/ 21 w 906"/>
                  <a:gd name="T57" fmla="*/ 597 h 907"/>
                  <a:gd name="T58" fmla="*/ 6 w 906"/>
                  <a:gd name="T59" fmla="*/ 526 h 907"/>
                  <a:gd name="T60" fmla="*/ 0 w 906"/>
                  <a:gd name="T61" fmla="*/ 453 h 907"/>
                  <a:gd name="T62" fmla="*/ 6 w 906"/>
                  <a:gd name="T63" fmla="*/ 379 h 907"/>
                  <a:gd name="T64" fmla="*/ 21 w 906"/>
                  <a:gd name="T65" fmla="*/ 308 h 907"/>
                  <a:gd name="T66" fmla="*/ 49 w 906"/>
                  <a:gd name="T67" fmla="*/ 243 h 907"/>
                  <a:gd name="T68" fmla="*/ 86 w 906"/>
                  <a:gd name="T69" fmla="*/ 184 h 907"/>
                  <a:gd name="T70" fmla="*/ 131 w 906"/>
                  <a:gd name="T71" fmla="*/ 131 h 907"/>
                  <a:gd name="T72" fmla="*/ 184 w 906"/>
                  <a:gd name="T73" fmla="*/ 86 h 907"/>
                  <a:gd name="T74" fmla="*/ 243 w 906"/>
                  <a:gd name="T75" fmla="*/ 49 h 907"/>
                  <a:gd name="T76" fmla="*/ 308 w 906"/>
                  <a:gd name="T77" fmla="*/ 21 h 907"/>
                  <a:gd name="T78" fmla="*/ 378 w 906"/>
                  <a:gd name="T79" fmla="*/ 6 h 907"/>
                  <a:gd name="T80" fmla="*/ 453 w 906"/>
                  <a:gd name="T81" fmla="*/ 0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06" h="907">
                    <a:moveTo>
                      <a:pt x="453" y="0"/>
                    </a:moveTo>
                    <a:lnTo>
                      <a:pt x="526" y="6"/>
                    </a:lnTo>
                    <a:lnTo>
                      <a:pt x="596" y="21"/>
                    </a:lnTo>
                    <a:lnTo>
                      <a:pt x="661" y="49"/>
                    </a:lnTo>
                    <a:lnTo>
                      <a:pt x="720" y="86"/>
                    </a:lnTo>
                    <a:lnTo>
                      <a:pt x="773" y="131"/>
                    </a:lnTo>
                    <a:lnTo>
                      <a:pt x="818" y="184"/>
                    </a:lnTo>
                    <a:lnTo>
                      <a:pt x="855" y="243"/>
                    </a:lnTo>
                    <a:lnTo>
                      <a:pt x="883" y="308"/>
                    </a:lnTo>
                    <a:lnTo>
                      <a:pt x="901" y="379"/>
                    </a:lnTo>
                    <a:lnTo>
                      <a:pt x="906" y="453"/>
                    </a:lnTo>
                    <a:lnTo>
                      <a:pt x="901" y="526"/>
                    </a:lnTo>
                    <a:lnTo>
                      <a:pt x="883" y="597"/>
                    </a:lnTo>
                    <a:lnTo>
                      <a:pt x="855" y="661"/>
                    </a:lnTo>
                    <a:lnTo>
                      <a:pt x="818" y="720"/>
                    </a:lnTo>
                    <a:lnTo>
                      <a:pt x="773" y="773"/>
                    </a:lnTo>
                    <a:lnTo>
                      <a:pt x="720" y="818"/>
                    </a:lnTo>
                    <a:lnTo>
                      <a:pt x="661" y="856"/>
                    </a:lnTo>
                    <a:lnTo>
                      <a:pt x="596" y="883"/>
                    </a:lnTo>
                    <a:lnTo>
                      <a:pt x="526" y="901"/>
                    </a:lnTo>
                    <a:lnTo>
                      <a:pt x="453" y="907"/>
                    </a:lnTo>
                    <a:lnTo>
                      <a:pt x="378" y="901"/>
                    </a:lnTo>
                    <a:lnTo>
                      <a:pt x="308" y="883"/>
                    </a:lnTo>
                    <a:lnTo>
                      <a:pt x="243" y="856"/>
                    </a:lnTo>
                    <a:lnTo>
                      <a:pt x="184" y="818"/>
                    </a:lnTo>
                    <a:lnTo>
                      <a:pt x="131" y="773"/>
                    </a:lnTo>
                    <a:lnTo>
                      <a:pt x="86" y="720"/>
                    </a:lnTo>
                    <a:lnTo>
                      <a:pt x="49" y="661"/>
                    </a:lnTo>
                    <a:lnTo>
                      <a:pt x="21" y="597"/>
                    </a:lnTo>
                    <a:lnTo>
                      <a:pt x="6" y="526"/>
                    </a:lnTo>
                    <a:lnTo>
                      <a:pt x="0" y="453"/>
                    </a:lnTo>
                    <a:lnTo>
                      <a:pt x="6" y="379"/>
                    </a:lnTo>
                    <a:lnTo>
                      <a:pt x="21" y="308"/>
                    </a:lnTo>
                    <a:lnTo>
                      <a:pt x="49" y="243"/>
                    </a:lnTo>
                    <a:lnTo>
                      <a:pt x="86" y="184"/>
                    </a:lnTo>
                    <a:lnTo>
                      <a:pt x="131" y="131"/>
                    </a:lnTo>
                    <a:lnTo>
                      <a:pt x="184" y="86"/>
                    </a:lnTo>
                    <a:lnTo>
                      <a:pt x="243" y="49"/>
                    </a:lnTo>
                    <a:lnTo>
                      <a:pt x="308" y="21"/>
                    </a:lnTo>
                    <a:lnTo>
                      <a:pt x="378" y="6"/>
                    </a:lnTo>
                    <a:lnTo>
                      <a:pt x="453" y="0"/>
                    </a:lnTo>
                    <a:close/>
                  </a:path>
                </a:pathLst>
              </a:custGeom>
              <a:solidFill>
                <a:srgbClr val="23364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57"/>
              <p:cNvSpPr>
                <a:spLocks/>
              </p:cNvSpPr>
              <p:nvPr/>
            </p:nvSpPr>
            <p:spPr bwMode="auto">
              <a:xfrm>
                <a:off x="3712" y="1730"/>
                <a:ext cx="127" cy="127"/>
              </a:xfrm>
              <a:custGeom>
                <a:avLst/>
                <a:gdLst>
                  <a:gd name="T0" fmla="*/ 125 w 253"/>
                  <a:gd name="T1" fmla="*/ 0 h 253"/>
                  <a:gd name="T2" fmla="*/ 161 w 253"/>
                  <a:gd name="T3" fmla="*/ 6 h 253"/>
                  <a:gd name="T4" fmla="*/ 190 w 253"/>
                  <a:gd name="T5" fmla="*/ 18 h 253"/>
                  <a:gd name="T6" fmla="*/ 216 w 253"/>
                  <a:gd name="T7" fmla="*/ 37 h 253"/>
                  <a:gd name="T8" fmla="*/ 235 w 253"/>
                  <a:gd name="T9" fmla="*/ 63 h 253"/>
                  <a:gd name="T10" fmla="*/ 247 w 253"/>
                  <a:gd name="T11" fmla="*/ 92 h 253"/>
                  <a:gd name="T12" fmla="*/ 253 w 253"/>
                  <a:gd name="T13" fmla="*/ 128 h 253"/>
                  <a:gd name="T14" fmla="*/ 247 w 253"/>
                  <a:gd name="T15" fmla="*/ 161 h 253"/>
                  <a:gd name="T16" fmla="*/ 235 w 253"/>
                  <a:gd name="T17" fmla="*/ 190 h 253"/>
                  <a:gd name="T18" fmla="*/ 216 w 253"/>
                  <a:gd name="T19" fmla="*/ 216 h 253"/>
                  <a:gd name="T20" fmla="*/ 190 w 253"/>
                  <a:gd name="T21" fmla="*/ 236 h 253"/>
                  <a:gd name="T22" fmla="*/ 161 w 253"/>
                  <a:gd name="T23" fmla="*/ 247 h 253"/>
                  <a:gd name="T24" fmla="*/ 125 w 253"/>
                  <a:gd name="T25" fmla="*/ 253 h 253"/>
                  <a:gd name="T26" fmla="*/ 92 w 253"/>
                  <a:gd name="T27" fmla="*/ 247 h 253"/>
                  <a:gd name="T28" fmla="*/ 63 w 253"/>
                  <a:gd name="T29" fmla="*/ 236 h 253"/>
                  <a:gd name="T30" fmla="*/ 37 w 253"/>
                  <a:gd name="T31" fmla="*/ 216 h 253"/>
                  <a:gd name="T32" fmla="*/ 18 w 253"/>
                  <a:gd name="T33" fmla="*/ 190 h 253"/>
                  <a:gd name="T34" fmla="*/ 6 w 253"/>
                  <a:gd name="T35" fmla="*/ 161 h 253"/>
                  <a:gd name="T36" fmla="*/ 0 w 253"/>
                  <a:gd name="T37" fmla="*/ 128 h 253"/>
                  <a:gd name="T38" fmla="*/ 6 w 253"/>
                  <a:gd name="T39" fmla="*/ 92 h 253"/>
                  <a:gd name="T40" fmla="*/ 18 w 253"/>
                  <a:gd name="T41" fmla="*/ 63 h 253"/>
                  <a:gd name="T42" fmla="*/ 37 w 253"/>
                  <a:gd name="T43" fmla="*/ 37 h 253"/>
                  <a:gd name="T44" fmla="*/ 63 w 253"/>
                  <a:gd name="T45" fmla="*/ 18 h 253"/>
                  <a:gd name="T46" fmla="*/ 92 w 253"/>
                  <a:gd name="T47" fmla="*/ 6 h 253"/>
                  <a:gd name="T48" fmla="*/ 125 w 253"/>
                  <a:gd name="T4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3" h="253">
                    <a:moveTo>
                      <a:pt x="125" y="0"/>
                    </a:moveTo>
                    <a:lnTo>
                      <a:pt x="161" y="6"/>
                    </a:lnTo>
                    <a:lnTo>
                      <a:pt x="190" y="18"/>
                    </a:lnTo>
                    <a:lnTo>
                      <a:pt x="216" y="37"/>
                    </a:lnTo>
                    <a:lnTo>
                      <a:pt x="235" y="63"/>
                    </a:lnTo>
                    <a:lnTo>
                      <a:pt x="247" y="92"/>
                    </a:lnTo>
                    <a:lnTo>
                      <a:pt x="253" y="128"/>
                    </a:lnTo>
                    <a:lnTo>
                      <a:pt x="247" y="161"/>
                    </a:lnTo>
                    <a:lnTo>
                      <a:pt x="235" y="190"/>
                    </a:lnTo>
                    <a:lnTo>
                      <a:pt x="216" y="216"/>
                    </a:lnTo>
                    <a:lnTo>
                      <a:pt x="190" y="236"/>
                    </a:lnTo>
                    <a:lnTo>
                      <a:pt x="161" y="247"/>
                    </a:lnTo>
                    <a:lnTo>
                      <a:pt x="125" y="253"/>
                    </a:lnTo>
                    <a:lnTo>
                      <a:pt x="92" y="247"/>
                    </a:lnTo>
                    <a:lnTo>
                      <a:pt x="63" y="236"/>
                    </a:lnTo>
                    <a:lnTo>
                      <a:pt x="37" y="216"/>
                    </a:lnTo>
                    <a:lnTo>
                      <a:pt x="18" y="190"/>
                    </a:lnTo>
                    <a:lnTo>
                      <a:pt x="6" y="161"/>
                    </a:lnTo>
                    <a:lnTo>
                      <a:pt x="0" y="128"/>
                    </a:lnTo>
                    <a:lnTo>
                      <a:pt x="6" y="92"/>
                    </a:lnTo>
                    <a:lnTo>
                      <a:pt x="18" y="63"/>
                    </a:lnTo>
                    <a:lnTo>
                      <a:pt x="37" y="37"/>
                    </a:lnTo>
                    <a:lnTo>
                      <a:pt x="63" y="18"/>
                    </a:lnTo>
                    <a:lnTo>
                      <a:pt x="92" y="6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5A687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58"/>
              <p:cNvSpPr>
                <a:spLocks/>
              </p:cNvSpPr>
              <p:nvPr/>
            </p:nvSpPr>
            <p:spPr bwMode="auto">
              <a:xfrm>
                <a:off x="2529" y="1730"/>
                <a:ext cx="2620" cy="1437"/>
              </a:xfrm>
              <a:custGeom>
                <a:avLst/>
                <a:gdLst>
                  <a:gd name="T0" fmla="*/ 31 w 5240"/>
                  <a:gd name="T1" fmla="*/ 173 h 2875"/>
                  <a:gd name="T2" fmla="*/ 110 w 5240"/>
                  <a:gd name="T3" fmla="*/ 505 h 2875"/>
                  <a:gd name="T4" fmla="*/ 228 w 5240"/>
                  <a:gd name="T5" fmla="*/ 819 h 2875"/>
                  <a:gd name="T6" fmla="*/ 383 w 5240"/>
                  <a:gd name="T7" fmla="*/ 1113 h 2875"/>
                  <a:gd name="T8" fmla="*/ 573 w 5240"/>
                  <a:gd name="T9" fmla="*/ 1384 h 2875"/>
                  <a:gd name="T10" fmla="*/ 793 w 5240"/>
                  <a:gd name="T11" fmla="*/ 1628 h 2875"/>
                  <a:gd name="T12" fmla="*/ 1044 w 5240"/>
                  <a:gd name="T13" fmla="*/ 1842 h 2875"/>
                  <a:gd name="T14" fmla="*/ 1319 w 5240"/>
                  <a:gd name="T15" fmla="*/ 2024 h 2875"/>
                  <a:gd name="T16" fmla="*/ 1617 w 5240"/>
                  <a:gd name="T17" fmla="*/ 2172 h 2875"/>
                  <a:gd name="T18" fmla="*/ 1935 w 5240"/>
                  <a:gd name="T19" fmla="*/ 2280 h 2875"/>
                  <a:gd name="T20" fmla="*/ 2271 w 5240"/>
                  <a:gd name="T21" fmla="*/ 2346 h 2875"/>
                  <a:gd name="T22" fmla="*/ 2620 w 5240"/>
                  <a:gd name="T23" fmla="*/ 2370 h 2875"/>
                  <a:gd name="T24" fmla="*/ 2967 w 5240"/>
                  <a:gd name="T25" fmla="*/ 2346 h 2875"/>
                  <a:gd name="T26" fmla="*/ 3303 w 5240"/>
                  <a:gd name="T27" fmla="*/ 2280 h 2875"/>
                  <a:gd name="T28" fmla="*/ 3621 w 5240"/>
                  <a:gd name="T29" fmla="*/ 2172 h 2875"/>
                  <a:gd name="T30" fmla="*/ 3919 w 5240"/>
                  <a:gd name="T31" fmla="*/ 2024 h 2875"/>
                  <a:gd name="T32" fmla="*/ 4196 w 5240"/>
                  <a:gd name="T33" fmla="*/ 1842 h 2875"/>
                  <a:gd name="T34" fmla="*/ 4445 w 5240"/>
                  <a:gd name="T35" fmla="*/ 1628 h 2875"/>
                  <a:gd name="T36" fmla="*/ 4667 w 5240"/>
                  <a:gd name="T37" fmla="*/ 1384 h 2875"/>
                  <a:gd name="T38" fmla="*/ 4855 w 5240"/>
                  <a:gd name="T39" fmla="*/ 1113 h 2875"/>
                  <a:gd name="T40" fmla="*/ 5012 w 5240"/>
                  <a:gd name="T41" fmla="*/ 819 h 2875"/>
                  <a:gd name="T42" fmla="*/ 5130 w 5240"/>
                  <a:gd name="T43" fmla="*/ 505 h 2875"/>
                  <a:gd name="T44" fmla="*/ 5207 w 5240"/>
                  <a:gd name="T45" fmla="*/ 173 h 2875"/>
                  <a:gd name="T46" fmla="*/ 5236 w 5240"/>
                  <a:gd name="T47" fmla="*/ 126 h 2875"/>
                  <a:gd name="T48" fmla="*/ 5234 w 5240"/>
                  <a:gd name="T49" fmla="*/ 432 h 2875"/>
                  <a:gd name="T50" fmla="*/ 5187 w 5240"/>
                  <a:gd name="T51" fmla="*/ 781 h 2875"/>
                  <a:gd name="T52" fmla="*/ 5095 w 5240"/>
                  <a:gd name="T53" fmla="*/ 1113 h 2875"/>
                  <a:gd name="T54" fmla="*/ 4961 w 5240"/>
                  <a:gd name="T55" fmla="*/ 1427 h 2875"/>
                  <a:gd name="T56" fmla="*/ 4793 w 5240"/>
                  <a:gd name="T57" fmla="*/ 1718 h 2875"/>
                  <a:gd name="T58" fmla="*/ 4587 w 5240"/>
                  <a:gd name="T59" fmla="*/ 1983 h 2875"/>
                  <a:gd name="T60" fmla="*/ 4349 w 5240"/>
                  <a:gd name="T61" fmla="*/ 2221 h 2875"/>
                  <a:gd name="T62" fmla="*/ 4084 w 5240"/>
                  <a:gd name="T63" fmla="*/ 2427 h 2875"/>
                  <a:gd name="T64" fmla="*/ 3794 w 5240"/>
                  <a:gd name="T65" fmla="*/ 2596 h 2875"/>
                  <a:gd name="T66" fmla="*/ 3480 w 5240"/>
                  <a:gd name="T67" fmla="*/ 2729 h 2875"/>
                  <a:gd name="T68" fmla="*/ 3148 w 5240"/>
                  <a:gd name="T69" fmla="*/ 2822 h 2875"/>
                  <a:gd name="T70" fmla="*/ 2799 w 5240"/>
                  <a:gd name="T71" fmla="*/ 2869 h 2875"/>
                  <a:gd name="T72" fmla="*/ 2439 w 5240"/>
                  <a:gd name="T73" fmla="*/ 2869 h 2875"/>
                  <a:gd name="T74" fmla="*/ 2092 w 5240"/>
                  <a:gd name="T75" fmla="*/ 2822 h 2875"/>
                  <a:gd name="T76" fmla="*/ 1758 w 5240"/>
                  <a:gd name="T77" fmla="*/ 2729 h 2875"/>
                  <a:gd name="T78" fmla="*/ 1446 w 5240"/>
                  <a:gd name="T79" fmla="*/ 2596 h 2875"/>
                  <a:gd name="T80" fmla="*/ 1156 w 5240"/>
                  <a:gd name="T81" fmla="*/ 2427 h 2875"/>
                  <a:gd name="T82" fmla="*/ 889 w 5240"/>
                  <a:gd name="T83" fmla="*/ 2221 h 2875"/>
                  <a:gd name="T84" fmla="*/ 652 w 5240"/>
                  <a:gd name="T85" fmla="*/ 1983 h 2875"/>
                  <a:gd name="T86" fmla="*/ 447 w 5240"/>
                  <a:gd name="T87" fmla="*/ 1718 h 2875"/>
                  <a:gd name="T88" fmla="*/ 277 w 5240"/>
                  <a:gd name="T89" fmla="*/ 1427 h 2875"/>
                  <a:gd name="T90" fmla="*/ 143 w 5240"/>
                  <a:gd name="T91" fmla="*/ 1113 h 2875"/>
                  <a:gd name="T92" fmla="*/ 53 w 5240"/>
                  <a:gd name="T93" fmla="*/ 781 h 2875"/>
                  <a:gd name="T94" fmla="*/ 6 w 5240"/>
                  <a:gd name="T95" fmla="*/ 432 h 2875"/>
                  <a:gd name="T96" fmla="*/ 0 w 5240"/>
                  <a:gd name="T97" fmla="*/ 167 h 2875"/>
                  <a:gd name="T98" fmla="*/ 10 w 5240"/>
                  <a:gd name="T99" fmla="*/ 0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40" h="2875">
                    <a:moveTo>
                      <a:pt x="10" y="0"/>
                    </a:moveTo>
                    <a:lnTo>
                      <a:pt x="31" y="173"/>
                    </a:lnTo>
                    <a:lnTo>
                      <a:pt x="65" y="342"/>
                    </a:lnTo>
                    <a:lnTo>
                      <a:pt x="110" y="505"/>
                    </a:lnTo>
                    <a:lnTo>
                      <a:pt x="163" y="664"/>
                    </a:lnTo>
                    <a:lnTo>
                      <a:pt x="228" y="819"/>
                    </a:lnTo>
                    <a:lnTo>
                      <a:pt x="300" y="970"/>
                    </a:lnTo>
                    <a:lnTo>
                      <a:pt x="383" y="1113"/>
                    </a:lnTo>
                    <a:lnTo>
                      <a:pt x="473" y="1253"/>
                    </a:lnTo>
                    <a:lnTo>
                      <a:pt x="573" y="1384"/>
                    </a:lnTo>
                    <a:lnTo>
                      <a:pt x="679" y="1510"/>
                    </a:lnTo>
                    <a:lnTo>
                      <a:pt x="793" y="1628"/>
                    </a:lnTo>
                    <a:lnTo>
                      <a:pt x="915" y="1740"/>
                    </a:lnTo>
                    <a:lnTo>
                      <a:pt x="1044" y="1842"/>
                    </a:lnTo>
                    <a:lnTo>
                      <a:pt x="1178" y="1938"/>
                    </a:lnTo>
                    <a:lnTo>
                      <a:pt x="1319" y="2024"/>
                    </a:lnTo>
                    <a:lnTo>
                      <a:pt x="1466" y="2103"/>
                    </a:lnTo>
                    <a:lnTo>
                      <a:pt x="1617" y="2172"/>
                    </a:lnTo>
                    <a:lnTo>
                      <a:pt x="1774" y="2231"/>
                    </a:lnTo>
                    <a:lnTo>
                      <a:pt x="1935" y="2280"/>
                    </a:lnTo>
                    <a:lnTo>
                      <a:pt x="2102" y="2319"/>
                    </a:lnTo>
                    <a:lnTo>
                      <a:pt x="2271" y="2346"/>
                    </a:lnTo>
                    <a:lnTo>
                      <a:pt x="2443" y="2364"/>
                    </a:lnTo>
                    <a:lnTo>
                      <a:pt x="2620" y="2370"/>
                    </a:lnTo>
                    <a:lnTo>
                      <a:pt x="2795" y="2364"/>
                    </a:lnTo>
                    <a:lnTo>
                      <a:pt x="2967" y="2346"/>
                    </a:lnTo>
                    <a:lnTo>
                      <a:pt x="3138" y="2319"/>
                    </a:lnTo>
                    <a:lnTo>
                      <a:pt x="3303" y="2280"/>
                    </a:lnTo>
                    <a:lnTo>
                      <a:pt x="3464" y="2231"/>
                    </a:lnTo>
                    <a:lnTo>
                      <a:pt x="3621" y="2172"/>
                    </a:lnTo>
                    <a:lnTo>
                      <a:pt x="3774" y="2103"/>
                    </a:lnTo>
                    <a:lnTo>
                      <a:pt x="3919" y="2024"/>
                    </a:lnTo>
                    <a:lnTo>
                      <a:pt x="4061" y="1938"/>
                    </a:lnTo>
                    <a:lnTo>
                      <a:pt x="4196" y="1842"/>
                    </a:lnTo>
                    <a:lnTo>
                      <a:pt x="4324" y="1740"/>
                    </a:lnTo>
                    <a:lnTo>
                      <a:pt x="4445" y="1628"/>
                    </a:lnTo>
                    <a:lnTo>
                      <a:pt x="4559" y="1510"/>
                    </a:lnTo>
                    <a:lnTo>
                      <a:pt x="4667" y="1384"/>
                    </a:lnTo>
                    <a:lnTo>
                      <a:pt x="4765" y="1253"/>
                    </a:lnTo>
                    <a:lnTo>
                      <a:pt x="4855" y="1113"/>
                    </a:lnTo>
                    <a:lnTo>
                      <a:pt x="4938" y="970"/>
                    </a:lnTo>
                    <a:lnTo>
                      <a:pt x="5012" y="819"/>
                    </a:lnTo>
                    <a:lnTo>
                      <a:pt x="5075" y="664"/>
                    </a:lnTo>
                    <a:lnTo>
                      <a:pt x="5130" y="505"/>
                    </a:lnTo>
                    <a:lnTo>
                      <a:pt x="5173" y="342"/>
                    </a:lnTo>
                    <a:lnTo>
                      <a:pt x="5207" y="173"/>
                    </a:lnTo>
                    <a:lnTo>
                      <a:pt x="5230" y="0"/>
                    </a:lnTo>
                    <a:lnTo>
                      <a:pt x="5236" y="126"/>
                    </a:lnTo>
                    <a:lnTo>
                      <a:pt x="5240" y="253"/>
                    </a:lnTo>
                    <a:lnTo>
                      <a:pt x="5234" y="432"/>
                    </a:lnTo>
                    <a:lnTo>
                      <a:pt x="5215" y="609"/>
                    </a:lnTo>
                    <a:lnTo>
                      <a:pt x="5187" y="781"/>
                    </a:lnTo>
                    <a:lnTo>
                      <a:pt x="5146" y="948"/>
                    </a:lnTo>
                    <a:lnTo>
                      <a:pt x="5095" y="1113"/>
                    </a:lnTo>
                    <a:lnTo>
                      <a:pt x="5034" y="1272"/>
                    </a:lnTo>
                    <a:lnTo>
                      <a:pt x="4961" y="1427"/>
                    </a:lnTo>
                    <a:lnTo>
                      <a:pt x="4881" y="1575"/>
                    </a:lnTo>
                    <a:lnTo>
                      <a:pt x="4793" y="1718"/>
                    </a:lnTo>
                    <a:lnTo>
                      <a:pt x="4693" y="1854"/>
                    </a:lnTo>
                    <a:lnTo>
                      <a:pt x="4587" y="1983"/>
                    </a:lnTo>
                    <a:lnTo>
                      <a:pt x="4471" y="2107"/>
                    </a:lnTo>
                    <a:lnTo>
                      <a:pt x="4349" y="2221"/>
                    </a:lnTo>
                    <a:lnTo>
                      <a:pt x="4220" y="2327"/>
                    </a:lnTo>
                    <a:lnTo>
                      <a:pt x="4084" y="2427"/>
                    </a:lnTo>
                    <a:lnTo>
                      <a:pt x="3941" y="2515"/>
                    </a:lnTo>
                    <a:lnTo>
                      <a:pt x="3794" y="2596"/>
                    </a:lnTo>
                    <a:lnTo>
                      <a:pt x="3639" y="2669"/>
                    </a:lnTo>
                    <a:lnTo>
                      <a:pt x="3480" y="2729"/>
                    </a:lnTo>
                    <a:lnTo>
                      <a:pt x="3315" y="2780"/>
                    </a:lnTo>
                    <a:lnTo>
                      <a:pt x="3148" y="2822"/>
                    </a:lnTo>
                    <a:lnTo>
                      <a:pt x="2975" y="2851"/>
                    </a:lnTo>
                    <a:lnTo>
                      <a:pt x="2799" y="2869"/>
                    </a:lnTo>
                    <a:lnTo>
                      <a:pt x="2620" y="2875"/>
                    </a:lnTo>
                    <a:lnTo>
                      <a:pt x="2439" y="2869"/>
                    </a:lnTo>
                    <a:lnTo>
                      <a:pt x="2265" y="2851"/>
                    </a:lnTo>
                    <a:lnTo>
                      <a:pt x="2092" y="2822"/>
                    </a:lnTo>
                    <a:lnTo>
                      <a:pt x="1923" y="2780"/>
                    </a:lnTo>
                    <a:lnTo>
                      <a:pt x="1758" y="2729"/>
                    </a:lnTo>
                    <a:lnTo>
                      <a:pt x="1599" y="2669"/>
                    </a:lnTo>
                    <a:lnTo>
                      <a:pt x="1446" y="2596"/>
                    </a:lnTo>
                    <a:lnTo>
                      <a:pt x="1297" y="2515"/>
                    </a:lnTo>
                    <a:lnTo>
                      <a:pt x="1156" y="2427"/>
                    </a:lnTo>
                    <a:lnTo>
                      <a:pt x="1019" y="2327"/>
                    </a:lnTo>
                    <a:lnTo>
                      <a:pt x="889" y="2221"/>
                    </a:lnTo>
                    <a:lnTo>
                      <a:pt x="767" y="2107"/>
                    </a:lnTo>
                    <a:lnTo>
                      <a:pt x="652" y="1983"/>
                    </a:lnTo>
                    <a:lnTo>
                      <a:pt x="546" y="1854"/>
                    </a:lnTo>
                    <a:lnTo>
                      <a:pt x="447" y="1718"/>
                    </a:lnTo>
                    <a:lnTo>
                      <a:pt x="357" y="1575"/>
                    </a:lnTo>
                    <a:lnTo>
                      <a:pt x="277" y="1427"/>
                    </a:lnTo>
                    <a:lnTo>
                      <a:pt x="206" y="1272"/>
                    </a:lnTo>
                    <a:lnTo>
                      <a:pt x="143" y="1113"/>
                    </a:lnTo>
                    <a:lnTo>
                      <a:pt x="92" y="948"/>
                    </a:lnTo>
                    <a:lnTo>
                      <a:pt x="53" y="781"/>
                    </a:lnTo>
                    <a:lnTo>
                      <a:pt x="24" y="609"/>
                    </a:lnTo>
                    <a:lnTo>
                      <a:pt x="6" y="432"/>
                    </a:lnTo>
                    <a:lnTo>
                      <a:pt x="0" y="253"/>
                    </a:lnTo>
                    <a:lnTo>
                      <a:pt x="0" y="167"/>
                    </a:lnTo>
                    <a:lnTo>
                      <a:pt x="2" y="8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D2D5D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41" name="직사각형 40"/>
            <p:cNvSpPr/>
            <p:nvPr/>
          </p:nvSpPr>
          <p:spPr>
            <a:xfrm>
              <a:off x="3476189" y="2227760"/>
              <a:ext cx="1739567" cy="72025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altLang="ko-KR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 A M S</a:t>
              </a:r>
              <a:endPara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286153" y="3573790"/>
            <a:ext cx="3640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Model &amp; Code</a:t>
            </a:r>
            <a:endParaRPr lang="ko-KR" altLang="en-US" sz="2800" b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74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2316</TotalTime>
  <Words>693</Words>
  <Application>Microsoft Office PowerPoint</Application>
  <PresentationFormat>와이드스크린</PresentationFormat>
  <Paragraphs>214</Paragraphs>
  <Slides>26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Aharoni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PIRL</dc:creator>
  <cp:lastModifiedBy>82102</cp:lastModifiedBy>
  <cp:revision>151</cp:revision>
  <dcterms:created xsi:type="dcterms:W3CDTF">2020-01-09T15:20:38Z</dcterms:created>
  <dcterms:modified xsi:type="dcterms:W3CDTF">2020-02-27T10:30:07Z</dcterms:modified>
</cp:coreProperties>
</file>